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9"/>
  </p:notesMasterIdLst>
  <p:sldIdLst>
    <p:sldId id="256" r:id="rId2"/>
    <p:sldId id="286" r:id="rId3"/>
    <p:sldId id="263" r:id="rId4"/>
    <p:sldId id="290" r:id="rId5"/>
    <p:sldId id="291" r:id="rId6"/>
    <p:sldId id="269" r:id="rId7"/>
    <p:sldId id="287" r:id="rId8"/>
    <p:sldId id="288" r:id="rId9"/>
    <p:sldId id="289" r:id="rId10"/>
    <p:sldId id="266" r:id="rId11"/>
    <p:sldId id="270" r:id="rId12"/>
    <p:sldId id="271" r:id="rId13"/>
    <p:sldId id="272" r:id="rId14"/>
    <p:sldId id="273" r:id="rId15"/>
    <p:sldId id="274" r:id="rId16"/>
    <p:sldId id="275" r:id="rId17"/>
    <p:sldId id="276" r:id="rId18"/>
    <p:sldId id="277" r:id="rId19"/>
    <p:sldId id="278" r:id="rId20"/>
    <p:sldId id="279" r:id="rId21"/>
    <p:sldId id="282" r:id="rId22"/>
    <p:sldId id="280" r:id="rId23"/>
    <p:sldId id="281" r:id="rId24"/>
    <p:sldId id="284" r:id="rId25"/>
    <p:sldId id="283" r:id="rId26"/>
    <p:sldId id="285" r:id="rId27"/>
    <p:sldId id="264" r:id="rId28"/>
  </p:sldIdLst>
  <p:sldSz cx="18288000" cy="10287000"/>
  <p:notesSz cx="6858000" cy="9144000"/>
  <p:embeddedFontLst>
    <p:embeddedFont>
      <p:font typeface="Arial Black" panose="020B0A04020102020204" pitchFamily="34" charset="0"/>
      <p:bold r:id="rId30"/>
    </p:embeddedFont>
    <p:embeddedFont>
      <p:font typeface="Arial Unicode MS" panose="020B0604020202020204" pitchFamily="34" charset="-128"/>
      <p:regular r:id="rId31"/>
    </p:embeddedFont>
    <p:embeddedFont>
      <p:font typeface="Fira Sans Medium" panose="020B0604020202020204" charset="0"/>
      <p:regular r:id="rId32"/>
    </p:embeddedFont>
    <p:embeddedFont>
      <p:font typeface="Fira Sans" panose="020B0604020202020204" charset="0"/>
      <p:regular r:id="rId33"/>
    </p:embeddedFont>
    <p:embeddedFont>
      <p:font typeface="Calibri" panose="020F0502020204030204" pitchFamily="34" charset="0"/>
      <p:regular r:id="rId34"/>
      <p:bold r:id="rId35"/>
      <p:italic r:id="rId36"/>
      <p:boldItalic r:id="rId37"/>
    </p:embeddedFont>
    <p:embeddedFont>
      <p:font typeface="Fira Sans Semi-Bold" panose="020B0604020202020204" charset="0"/>
      <p:regular r:id="rId38"/>
    </p:embeddedFont>
    <p:embeddedFont>
      <p:font typeface="Fira Sans Light" panose="020B0604020202020204" charset="0"/>
      <p:regular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84022" autoAdjust="0"/>
  </p:normalViewPr>
  <p:slideViewPr>
    <p:cSldViewPr>
      <p:cViewPr varScale="1">
        <p:scale>
          <a:sx n="42" d="100"/>
          <a:sy n="42" d="100"/>
        </p:scale>
        <p:origin x="372" y="-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ableStyles" Target="tableStyles.xml"/></Relationships>
</file>

<file path=ppt/media/image1.png>
</file>

<file path=ppt/media/image2.jpeg>
</file>

<file path=ppt/media/image2.sv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PY"/>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96AA89-A7E0-4B79-A2DE-EA49961FD2F3}" type="datetimeFigureOut">
              <a:rPr lang="es-PY" smtClean="0"/>
              <a:t>13/5/2025</a:t>
            </a:fld>
            <a:endParaRPr lang="es-PY"/>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PY"/>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PY"/>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PY"/>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0BCA59-06D0-4441-87D6-C3121B654BEC}" type="slidenum">
              <a:rPr lang="es-PY" smtClean="0"/>
              <a:t>‹Nº›</a:t>
            </a:fld>
            <a:endParaRPr lang="es-PY"/>
          </a:p>
        </p:txBody>
      </p:sp>
    </p:spTree>
    <p:extLst>
      <p:ext uri="{BB962C8B-B14F-4D97-AF65-F5344CB8AC3E}">
        <p14:creationId xmlns:p14="http://schemas.microsoft.com/office/powerpoint/2010/main" val="39187646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MX" dirty="0" smtClean="0"/>
              <a:t>“Buenas. Hoy vamos a sumergirnos en un concepto fundamental en JavaScript: la declaración de variables. JavaScript nos ofrece tres maneras principales de declarar variables: usando las palabras clave </a:t>
            </a:r>
            <a:r>
              <a:rPr lang="es-MX" dirty="0" err="1" smtClean="0"/>
              <a:t>var</a:t>
            </a:r>
            <a:r>
              <a:rPr lang="es-MX" dirty="0" smtClean="0"/>
              <a:t>, </a:t>
            </a:r>
            <a:r>
              <a:rPr lang="es-MX" dirty="0" err="1" smtClean="0"/>
              <a:t>let</a:t>
            </a:r>
            <a:r>
              <a:rPr lang="es-MX" dirty="0" smtClean="0"/>
              <a:t>, y </a:t>
            </a:r>
            <a:r>
              <a:rPr lang="es-MX" dirty="0" err="1" smtClean="0"/>
              <a:t>const.</a:t>
            </a:r>
            <a:r>
              <a:rPr lang="es-MX" dirty="0" smtClean="0"/>
              <a:t> Aunque las tres se utilizan para almacenar información, existen diferencias cruciales entre ellas que debemos entender para escribir código más limpio, predecible y libre de errores."</a:t>
            </a:r>
          </a:p>
          <a:p>
            <a:r>
              <a:rPr lang="es-MX" b="1" dirty="0" err="1" smtClean="0"/>
              <a:t>var</a:t>
            </a:r>
            <a:r>
              <a:rPr lang="es-MX" b="1" dirty="0" smtClean="0"/>
              <a:t>: La Declaración Antigua </a:t>
            </a:r>
          </a:p>
          <a:p>
            <a:r>
              <a:rPr lang="es-MX" dirty="0" smtClean="0"/>
              <a:t>Comencemos con </a:t>
            </a:r>
            <a:r>
              <a:rPr lang="es-MX" dirty="0" err="1" smtClean="0"/>
              <a:t>var</a:t>
            </a:r>
            <a:r>
              <a:rPr lang="es-MX" dirty="0" smtClean="0"/>
              <a:t>. Esta fue la forma original de declarar variables en JavaScript. Si bien todavía la verán en código más antiguo, es importante conocer sus características, especialmente sus peculiaridades relacionadas con el alcance y el '</a:t>
            </a:r>
            <a:r>
              <a:rPr lang="es-MX" dirty="0" err="1" smtClean="0"/>
              <a:t>hoisting</a:t>
            </a:r>
            <a:r>
              <a:rPr lang="es-MX" dirty="0" smtClean="0"/>
              <a:t>'.“</a:t>
            </a:r>
          </a:p>
          <a:p>
            <a:endParaRPr lang="es-MX" dirty="0" smtClean="0"/>
          </a:p>
          <a:p>
            <a:r>
              <a:rPr lang="es-MX" b="1" dirty="0" smtClean="0"/>
              <a:t>Alcance de función (</a:t>
            </a:r>
            <a:r>
              <a:rPr lang="es-MX" b="1" dirty="0" err="1" smtClean="0"/>
              <a:t>Function</a:t>
            </a:r>
            <a:r>
              <a:rPr lang="es-MX" b="1" dirty="0" smtClean="0"/>
              <a:t> </a:t>
            </a:r>
            <a:r>
              <a:rPr lang="es-MX" b="1" dirty="0" err="1" smtClean="0"/>
              <a:t>Scope</a:t>
            </a:r>
            <a:r>
              <a:rPr lang="es-MX" b="1" dirty="0" smtClean="0"/>
              <a:t>):</a:t>
            </a:r>
            <a:r>
              <a:rPr lang="es-MX" dirty="0" smtClean="0"/>
              <a:t> "La principal característica de </a:t>
            </a:r>
            <a:r>
              <a:rPr lang="es-MX" dirty="0" err="1" smtClean="0"/>
              <a:t>var</a:t>
            </a:r>
            <a:r>
              <a:rPr lang="es-MX" dirty="0" smtClean="0"/>
              <a:t> es que las variables declaradas con ella tienen un alcance de función. Esto significa que una variable declarada dentro de una función solo es accesible dentro de esa función (y cualquier función anidada dentro de ella)."</a:t>
            </a:r>
          </a:p>
          <a:p>
            <a:pPr lvl="1"/>
            <a:r>
              <a:rPr lang="es-MX" i="1" dirty="0" smtClean="0"/>
              <a:t>Ejemplo en código:</a:t>
            </a:r>
            <a:endParaRPr lang="es-MX" dirty="0" smtClean="0"/>
          </a:p>
          <a:p>
            <a:endParaRPr lang="es-MX" dirty="0" smtClean="0"/>
          </a:p>
          <a:p>
            <a:r>
              <a:rPr lang="es-MX" dirty="0" err="1" smtClean="0"/>
              <a:t>function</a:t>
            </a:r>
            <a:r>
              <a:rPr lang="es-MX" dirty="0" smtClean="0"/>
              <a:t> </a:t>
            </a:r>
            <a:r>
              <a:rPr lang="es-MX" dirty="0" err="1" smtClean="0"/>
              <a:t>ejemploVar</a:t>
            </a:r>
            <a:r>
              <a:rPr lang="es-MX" dirty="0" smtClean="0"/>
              <a:t>() {</a:t>
            </a:r>
          </a:p>
          <a:p>
            <a:r>
              <a:rPr lang="es-MX" dirty="0" smtClean="0"/>
              <a:t>  </a:t>
            </a:r>
            <a:r>
              <a:rPr lang="es-MX" dirty="0" err="1" smtClean="0"/>
              <a:t>if</a:t>
            </a:r>
            <a:r>
              <a:rPr lang="es-MX" dirty="0" smtClean="0"/>
              <a:t> (true) {</a:t>
            </a:r>
          </a:p>
          <a:p>
            <a:r>
              <a:rPr lang="es-MX" dirty="0" smtClean="0"/>
              <a:t>    </a:t>
            </a:r>
            <a:r>
              <a:rPr lang="es-MX" dirty="0" err="1" smtClean="0"/>
              <a:t>var</a:t>
            </a:r>
            <a:r>
              <a:rPr lang="es-MX" dirty="0" smtClean="0"/>
              <a:t> x = 10;</a:t>
            </a:r>
          </a:p>
          <a:p>
            <a:r>
              <a:rPr lang="es-MX" dirty="0" smtClean="0"/>
              <a:t>  }</a:t>
            </a:r>
          </a:p>
          <a:p>
            <a:r>
              <a:rPr lang="es-MX" dirty="0" smtClean="0"/>
              <a:t>  console.log(x); // ¡Esto funciona! x es accesible aquí.</a:t>
            </a:r>
          </a:p>
          <a:p>
            <a:r>
              <a:rPr lang="es-MX" dirty="0" smtClean="0"/>
              <a:t>}</a:t>
            </a:r>
          </a:p>
          <a:p>
            <a:r>
              <a:rPr lang="es-MX" dirty="0" err="1" smtClean="0"/>
              <a:t>ejemploVar</a:t>
            </a:r>
            <a:r>
              <a:rPr lang="es-MX" dirty="0" smtClean="0"/>
              <a:t>();</a:t>
            </a:r>
          </a:p>
          <a:p>
            <a:pPr lvl="1"/>
            <a:r>
              <a:rPr lang="es-MX" dirty="0" smtClean="0"/>
              <a:t>"Como ven, aunque x se declara dentro del bloque </a:t>
            </a:r>
            <a:r>
              <a:rPr lang="es-MX" dirty="0" err="1" smtClean="0"/>
              <a:t>if</a:t>
            </a:r>
            <a:r>
              <a:rPr lang="es-MX" dirty="0" smtClean="0"/>
              <a:t>, sigue siendo accesible fuera del bloque pero dentro de la función </a:t>
            </a:r>
            <a:r>
              <a:rPr lang="es-MX" dirty="0" err="1" smtClean="0"/>
              <a:t>ejemploVar</a:t>
            </a:r>
            <a:r>
              <a:rPr lang="es-MX" dirty="0" smtClean="0"/>
              <a:t>."</a:t>
            </a:r>
          </a:p>
          <a:p>
            <a:pPr lvl="1"/>
            <a:r>
              <a:rPr lang="es-MX" b="1" dirty="0" smtClean="0"/>
              <a:t>Alcance global accidental:</a:t>
            </a:r>
            <a:r>
              <a:rPr lang="es-MX" dirty="0" smtClean="0"/>
              <a:t> "Un error común con </a:t>
            </a:r>
            <a:r>
              <a:rPr lang="es-MX" dirty="0" err="1" smtClean="0"/>
              <a:t>var</a:t>
            </a:r>
            <a:r>
              <a:rPr lang="es-MX" dirty="0" smtClean="0"/>
              <a:t> ocurre cuando se declara una variable sin usar </a:t>
            </a:r>
            <a:r>
              <a:rPr lang="es-MX" dirty="0" err="1" smtClean="0"/>
              <a:t>var</a:t>
            </a:r>
            <a:r>
              <a:rPr lang="es-MX" dirty="0" smtClean="0"/>
              <a:t> dentro de una función. En este caso, la variable se convierte automáticamente en una variable global, lo cual puede llevar a conflictos y comportamientos inesperados.“</a:t>
            </a:r>
          </a:p>
          <a:p>
            <a:pPr lvl="1"/>
            <a:endParaRPr lang="es-MX" dirty="0" smtClean="0"/>
          </a:p>
          <a:p>
            <a:pPr lvl="2"/>
            <a:r>
              <a:rPr lang="es-MX" i="1" dirty="0" smtClean="0"/>
              <a:t>Ejemplo en código:</a:t>
            </a:r>
            <a:r>
              <a:rPr lang="es-MX" dirty="0" smtClean="0"/>
              <a:t> </a:t>
            </a:r>
            <a:r>
              <a:rPr lang="es-MX" dirty="0" smtClean="0">
                <a:effectLst/>
              </a:rPr>
              <a:t>JavaScript</a:t>
            </a:r>
          </a:p>
          <a:p>
            <a:pPr lvl="2"/>
            <a:r>
              <a:rPr lang="es-MX" dirty="0" err="1" smtClean="0">
                <a:effectLst/>
              </a:rPr>
              <a:t>function</a:t>
            </a:r>
            <a:r>
              <a:rPr lang="es-MX" dirty="0" smtClean="0">
                <a:effectLst/>
              </a:rPr>
              <a:t> </a:t>
            </a:r>
            <a:r>
              <a:rPr lang="es-MX" dirty="0" err="1" smtClean="0">
                <a:effectLst/>
              </a:rPr>
              <a:t>ejemploGlobalAccidental</a:t>
            </a:r>
            <a:r>
              <a:rPr lang="es-MX" dirty="0" smtClean="0">
                <a:effectLst/>
              </a:rPr>
              <a:t>() {</a:t>
            </a:r>
          </a:p>
          <a:p>
            <a:pPr lvl="2"/>
            <a:r>
              <a:rPr lang="es-MX" dirty="0" smtClean="0">
                <a:effectLst/>
              </a:rPr>
              <a:t>  y = 20; // ¡Ojo! No se usó '</a:t>
            </a:r>
            <a:r>
              <a:rPr lang="es-MX" dirty="0" err="1" smtClean="0">
                <a:effectLst/>
              </a:rPr>
              <a:t>var</a:t>
            </a:r>
            <a:r>
              <a:rPr lang="es-MX" dirty="0" smtClean="0">
                <a:effectLst/>
              </a:rPr>
              <a:t>'.</a:t>
            </a:r>
          </a:p>
          <a:p>
            <a:pPr lvl="2"/>
            <a:r>
              <a:rPr lang="es-MX" dirty="0" smtClean="0">
                <a:effectLst/>
              </a:rPr>
              <a:t>}</a:t>
            </a:r>
          </a:p>
          <a:p>
            <a:pPr lvl="2"/>
            <a:r>
              <a:rPr lang="es-MX" dirty="0" err="1" smtClean="0">
                <a:effectLst/>
              </a:rPr>
              <a:t>ejemploGlobalAccidental</a:t>
            </a:r>
            <a:r>
              <a:rPr lang="es-MX" dirty="0" smtClean="0">
                <a:effectLst/>
              </a:rPr>
              <a:t>();</a:t>
            </a:r>
          </a:p>
          <a:p>
            <a:pPr lvl="2"/>
            <a:r>
              <a:rPr lang="es-MX" dirty="0" smtClean="0">
                <a:effectLst/>
              </a:rPr>
              <a:t>console.log(y); // Esto imprimirá 20, ¡y 'y' ahora es global!</a:t>
            </a:r>
          </a:p>
          <a:p>
            <a:pPr lvl="2"/>
            <a:endParaRPr lang="es-MX" dirty="0" smtClean="0">
              <a:effectLst/>
            </a:endParaRPr>
          </a:p>
          <a:p>
            <a:pPr lvl="2"/>
            <a:endParaRPr lang="es-MX" dirty="0" smtClean="0">
              <a:effectLst/>
            </a:endParaRPr>
          </a:p>
          <a:p>
            <a:pPr lvl="2"/>
            <a:endParaRPr lang="es-MX" dirty="0" smtClean="0">
              <a:effectLst/>
            </a:endParaRPr>
          </a:p>
          <a:p>
            <a:r>
              <a:rPr lang="es-MX" b="1" dirty="0" err="1" smtClean="0"/>
              <a:t>let</a:t>
            </a:r>
            <a:r>
              <a:rPr lang="es-MX" b="1" dirty="0" smtClean="0"/>
              <a:t>: La Declaración Moderna </a:t>
            </a:r>
            <a:endParaRPr lang="es-MX" dirty="0" smtClean="0"/>
          </a:p>
          <a:p>
            <a:r>
              <a:rPr lang="es-MX" dirty="0" smtClean="0"/>
              <a:t>"Con la llegada de </a:t>
            </a:r>
            <a:r>
              <a:rPr lang="es-MX" dirty="0" err="1" smtClean="0"/>
              <a:t>ECMAScript</a:t>
            </a:r>
            <a:r>
              <a:rPr lang="es-MX" dirty="0" smtClean="0"/>
              <a:t> 2015 (ES6), se introdujo </a:t>
            </a:r>
            <a:r>
              <a:rPr lang="es-MX" dirty="0" err="1" smtClean="0"/>
              <a:t>let</a:t>
            </a:r>
            <a:r>
              <a:rPr lang="es-MX" dirty="0" smtClean="0"/>
              <a:t> para solucionar algunos de los problemas de </a:t>
            </a:r>
            <a:r>
              <a:rPr lang="es-MX" dirty="0" err="1" smtClean="0"/>
              <a:t>var</a:t>
            </a:r>
            <a:r>
              <a:rPr lang="es-MX" dirty="0" smtClean="0"/>
              <a:t>. </a:t>
            </a:r>
            <a:r>
              <a:rPr lang="es-MX" dirty="0" err="1" smtClean="0"/>
              <a:t>let</a:t>
            </a:r>
            <a:r>
              <a:rPr lang="es-MX" dirty="0" smtClean="0"/>
              <a:t> ofrece un manejo de alcance más intuitivo y ayuda a prevenir errores comunes."</a:t>
            </a:r>
          </a:p>
          <a:p>
            <a:r>
              <a:rPr lang="es-MX" b="1" dirty="0" smtClean="0"/>
              <a:t>Alcance de bloque (Block </a:t>
            </a:r>
            <a:r>
              <a:rPr lang="es-MX" b="1" dirty="0" err="1" smtClean="0"/>
              <a:t>Scope</a:t>
            </a:r>
            <a:r>
              <a:rPr lang="es-MX" b="1" dirty="0" smtClean="0"/>
              <a:t>):</a:t>
            </a:r>
            <a:r>
              <a:rPr lang="es-MX" dirty="0" smtClean="0"/>
              <a:t> "La diferencia clave con </a:t>
            </a:r>
            <a:r>
              <a:rPr lang="es-MX" dirty="0" err="1" smtClean="0"/>
              <a:t>let</a:t>
            </a:r>
            <a:r>
              <a:rPr lang="es-MX" dirty="0" smtClean="0"/>
              <a:t> es que las variables declaradas con ella tienen un alcance de bloque. Esto significa que solo son accesibles dentro del bloque de código (definido por llaves {}) donde se declaran."</a:t>
            </a:r>
          </a:p>
          <a:p>
            <a:pPr lvl="1"/>
            <a:r>
              <a:rPr lang="es-MX" i="1" dirty="0" smtClean="0"/>
              <a:t>Ejemplo en código:</a:t>
            </a:r>
            <a:endParaRPr lang="es-MX" dirty="0" smtClean="0"/>
          </a:p>
          <a:p>
            <a:pPr lvl="1"/>
            <a:r>
              <a:rPr lang="es-MX" dirty="0" smtClean="0">
                <a:effectLst/>
              </a:rPr>
              <a:t>JavaScript</a:t>
            </a:r>
          </a:p>
          <a:p>
            <a:pPr lvl="1"/>
            <a:r>
              <a:rPr lang="es-MX" dirty="0" err="1" smtClean="0">
                <a:effectLst/>
              </a:rPr>
              <a:t>function</a:t>
            </a:r>
            <a:r>
              <a:rPr lang="es-MX" dirty="0" smtClean="0">
                <a:effectLst/>
              </a:rPr>
              <a:t> </a:t>
            </a:r>
            <a:r>
              <a:rPr lang="es-MX" dirty="0" err="1" smtClean="0">
                <a:effectLst/>
              </a:rPr>
              <a:t>ejemploLet</a:t>
            </a:r>
            <a:r>
              <a:rPr lang="es-MX" dirty="0" smtClean="0">
                <a:effectLst/>
              </a:rPr>
              <a:t>() { </a:t>
            </a:r>
            <a:r>
              <a:rPr lang="es-MX" dirty="0" err="1" smtClean="0">
                <a:effectLst/>
              </a:rPr>
              <a:t>if</a:t>
            </a:r>
            <a:r>
              <a:rPr lang="es-MX" dirty="0" smtClean="0">
                <a:effectLst/>
              </a:rPr>
              <a:t> (true) { </a:t>
            </a:r>
            <a:r>
              <a:rPr lang="es-MX" dirty="0" err="1" smtClean="0">
                <a:effectLst/>
              </a:rPr>
              <a:t>let</a:t>
            </a:r>
            <a:r>
              <a:rPr lang="es-MX" dirty="0" smtClean="0">
                <a:effectLst/>
              </a:rPr>
              <a:t> a = 40; console.log(a); // Esto funciona. } // console.log(a); // ¡Esto daría un error! 'a' no está definida aquí. } </a:t>
            </a:r>
            <a:r>
              <a:rPr lang="es-MX" dirty="0" err="1" smtClean="0">
                <a:effectLst/>
              </a:rPr>
              <a:t>ejemploLet</a:t>
            </a:r>
            <a:r>
              <a:rPr lang="es-MX" dirty="0" smtClean="0">
                <a:effectLst/>
              </a:rPr>
              <a:t>(); </a:t>
            </a:r>
          </a:p>
          <a:p>
            <a:pPr lvl="1"/>
            <a:r>
              <a:rPr lang="es-MX" dirty="0" smtClean="0"/>
              <a:t>"Como ven, a solo es accesible dentro del bloque </a:t>
            </a:r>
            <a:r>
              <a:rPr lang="es-MX" dirty="0" err="1" smtClean="0"/>
              <a:t>if</a:t>
            </a:r>
            <a:r>
              <a:rPr lang="es-MX" dirty="0" smtClean="0"/>
              <a:t>. Intentar acceder a ella fuera del bloque resulta en un error. Esto hace que el código sea más fácil de entender y evita la contaminación accidental de variables."</a:t>
            </a:r>
          </a:p>
          <a:p>
            <a:pPr lvl="1"/>
            <a:r>
              <a:rPr lang="es-MX" b="1" dirty="0" smtClean="0"/>
              <a:t>Bucles:</a:t>
            </a:r>
            <a:r>
              <a:rPr lang="es-MX" dirty="0" smtClean="0"/>
              <a:t> "</a:t>
            </a:r>
            <a:r>
              <a:rPr lang="es-MX" dirty="0" err="1" smtClean="0"/>
              <a:t>let</a:t>
            </a:r>
            <a:r>
              <a:rPr lang="es-MX" dirty="0" smtClean="0"/>
              <a:t> es especialmente útil en bucles, donde cada iteración puede tener su propia instancia de la variable de bucle."</a:t>
            </a:r>
          </a:p>
          <a:p>
            <a:pPr lvl="2"/>
            <a:r>
              <a:rPr lang="es-MX" i="1" dirty="0" smtClean="0"/>
              <a:t>Ejemplo en código:</a:t>
            </a:r>
            <a:r>
              <a:rPr lang="es-MX" dirty="0" smtClean="0"/>
              <a:t> </a:t>
            </a:r>
            <a:r>
              <a:rPr lang="es-MX" dirty="0" smtClean="0">
                <a:effectLst/>
              </a:rPr>
              <a:t>JavaScript</a:t>
            </a:r>
          </a:p>
          <a:p>
            <a:pPr lvl="2"/>
            <a:r>
              <a:rPr lang="es-MX" dirty="0" err="1" smtClean="0">
                <a:effectLst/>
              </a:rPr>
              <a:t>for</a:t>
            </a:r>
            <a:r>
              <a:rPr lang="es-MX" dirty="0" smtClean="0">
                <a:effectLst/>
              </a:rPr>
              <a:t> (</a:t>
            </a:r>
            <a:r>
              <a:rPr lang="es-MX" dirty="0" err="1" smtClean="0">
                <a:effectLst/>
              </a:rPr>
              <a:t>let</a:t>
            </a:r>
            <a:r>
              <a:rPr lang="es-MX" dirty="0" smtClean="0">
                <a:effectLst/>
              </a:rPr>
              <a:t> i = 0; i &lt; 3; i++) { </a:t>
            </a:r>
            <a:r>
              <a:rPr lang="es-MX" dirty="0" err="1" smtClean="0">
                <a:effectLst/>
              </a:rPr>
              <a:t>setTimeout</a:t>
            </a:r>
            <a:r>
              <a:rPr lang="es-MX" dirty="0" smtClean="0">
                <a:effectLst/>
              </a:rPr>
              <a:t>(</a:t>
            </a:r>
            <a:r>
              <a:rPr lang="es-MX" dirty="0" err="1" smtClean="0">
                <a:effectLst/>
              </a:rPr>
              <a:t>function</a:t>
            </a:r>
            <a:r>
              <a:rPr lang="es-MX" dirty="0" smtClean="0">
                <a:effectLst/>
              </a:rPr>
              <a:t>() { console.log(i); // Imprimirá 0, 1, 2 (comportamiento esperado). }, i * 1000); } </a:t>
            </a:r>
          </a:p>
          <a:p>
            <a:pPr lvl="2"/>
            <a:r>
              <a:rPr lang="es-MX" dirty="0" smtClean="0"/>
              <a:t>"Si hubiéramos usado </a:t>
            </a:r>
            <a:r>
              <a:rPr lang="es-MX" dirty="0" err="1" smtClean="0"/>
              <a:t>var</a:t>
            </a:r>
            <a:r>
              <a:rPr lang="es-MX" dirty="0" smtClean="0"/>
              <a:t> aquí, el resultado habría sido 3, 3, 3 porque la variable i se habría compartido entre todas las funciones </a:t>
            </a:r>
            <a:r>
              <a:rPr lang="es-MX" dirty="0" err="1" smtClean="0"/>
              <a:t>setTimeout</a:t>
            </a:r>
            <a:r>
              <a:rPr lang="es-MX" dirty="0" smtClean="0"/>
              <a:t>."</a:t>
            </a:r>
          </a:p>
          <a:p>
            <a:r>
              <a:rPr lang="es-MX" b="1" dirty="0" smtClean="0"/>
              <a:t>No </a:t>
            </a:r>
            <a:r>
              <a:rPr lang="es-MX" b="1" dirty="0" err="1" smtClean="0"/>
              <a:t>hoisting</a:t>
            </a:r>
            <a:r>
              <a:rPr lang="es-MX" b="1" dirty="0" smtClean="0"/>
              <a:t> (o </a:t>
            </a:r>
            <a:r>
              <a:rPr lang="es-MX" b="1" dirty="0" err="1" smtClean="0"/>
              <a:t>hoisting</a:t>
            </a:r>
            <a:r>
              <a:rPr lang="es-MX" b="1" dirty="0" smtClean="0"/>
              <a:t> temporal </a:t>
            </a:r>
            <a:r>
              <a:rPr lang="es-MX" b="1" dirty="0" err="1" smtClean="0"/>
              <a:t>dead</a:t>
            </a:r>
            <a:r>
              <a:rPr lang="es-MX" b="1" dirty="0" smtClean="0"/>
              <a:t> </a:t>
            </a:r>
            <a:r>
              <a:rPr lang="es-MX" b="1" dirty="0" err="1" smtClean="0"/>
              <a:t>zone</a:t>
            </a:r>
            <a:r>
              <a:rPr lang="es-MX" b="1" dirty="0" smtClean="0"/>
              <a:t>):</a:t>
            </a:r>
            <a:r>
              <a:rPr lang="es-MX" dirty="0" smtClean="0"/>
              <a:t> "Las variables declaradas con </a:t>
            </a:r>
            <a:r>
              <a:rPr lang="es-MX" dirty="0" err="1" smtClean="0"/>
              <a:t>let</a:t>
            </a:r>
            <a:r>
              <a:rPr lang="es-MX" dirty="0" smtClean="0"/>
              <a:t> también se elevan, pero no se inicializan. Si intentas acceder a una variable </a:t>
            </a:r>
            <a:r>
              <a:rPr lang="es-MX" dirty="0" err="1" smtClean="0"/>
              <a:t>let</a:t>
            </a:r>
            <a:r>
              <a:rPr lang="es-MX" dirty="0" smtClean="0"/>
              <a:t> antes de su declaración real en el código, obtendrás un error </a:t>
            </a:r>
            <a:r>
              <a:rPr lang="es-MX" dirty="0" err="1" smtClean="0"/>
              <a:t>ReferenceError</a:t>
            </a:r>
            <a:r>
              <a:rPr lang="es-MX" dirty="0" smtClean="0"/>
              <a:t>. Esto se conoce como la 'zona muerta temporal'."</a:t>
            </a:r>
          </a:p>
          <a:p>
            <a:pPr lvl="1"/>
            <a:r>
              <a:rPr lang="es-MX" i="1" dirty="0" smtClean="0"/>
              <a:t>Ejemplo en código:</a:t>
            </a:r>
            <a:r>
              <a:rPr lang="es-MX" dirty="0" smtClean="0"/>
              <a:t> </a:t>
            </a:r>
            <a:r>
              <a:rPr lang="es-MX" dirty="0" smtClean="0">
                <a:effectLst/>
              </a:rPr>
              <a:t>JavaScript</a:t>
            </a:r>
          </a:p>
          <a:p>
            <a:pPr lvl="1"/>
            <a:r>
              <a:rPr lang="es-MX" dirty="0" smtClean="0">
                <a:effectLst/>
              </a:rPr>
              <a:t>// console.log(b); // ¡Esto daría un </a:t>
            </a:r>
            <a:r>
              <a:rPr lang="es-MX" dirty="0" err="1" smtClean="0">
                <a:effectLst/>
              </a:rPr>
              <a:t>ReferenceError</a:t>
            </a:r>
            <a:r>
              <a:rPr lang="es-MX" dirty="0" smtClean="0">
                <a:effectLst/>
              </a:rPr>
              <a:t>! </a:t>
            </a:r>
            <a:r>
              <a:rPr lang="es-MX" dirty="0" err="1" smtClean="0">
                <a:effectLst/>
              </a:rPr>
              <a:t>let</a:t>
            </a:r>
            <a:r>
              <a:rPr lang="es-MX" dirty="0" smtClean="0">
                <a:effectLst/>
              </a:rPr>
              <a:t> b = 50; console.log(b); // Imprime 50. </a:t>
            </a:r>
          </a:p>
          <a:p>
            <a:pPr lvl="1"/>
            <a:r>
              <a:rPr lang="es-MX" dirty="0" smtClean="0"/>
              <a:t>"Esta característica ayuda a identificar errores antes y fomenta la declaración de variables al principio de su ámbito."</a:t>
            </a:r>
          </a:p>
          <a:p>
            <a:r>
              <a:rPr lang="es-MX" b="1" dirty="0" err="1" smtClean="0"/>
              <a:t>const</a:t>
            </a:r>
            <a:r>
              <a:rPr lang="es-MX" b="1" dirty="0" smtClean="0"/>
              <a:t>: Similar a </a:t>
            </a:r>
            <a:r>
              <a:rPr lang="es-MX" b="1" dirty="0" err="1" smtClean="0"/>
              <a:t>let</a:t>
            </a:r>
            <a:r>
              <a:rPr lang="es-MX" b="1" dirty="0" smtClean="0"/>
              <a:t>, pero Constante </a:t>
            </a:r>
          </a:p>
          <a:p>
            <a:r>
              <a:rPr lang="es-MX" dirty="0" smtClean="0"/>
              <a:t>"Finalmente, tenemos </a:t>
            </a:r>
            <a:r>
              <a:rPr lang="es-MX" dirty="0" err="1" smtClean="0"/>
              <a:t>const.</a:t>
            </a:r>
            <a:r>
              <a:rPr lang="es-MX" dirty="0" smtClean="0"/>
              <a:t> Al igual que </a:t>
            </a:r>
            <a:r>
              <a:rPr lang="es-MX" dirty="0" err="1" smtClean="0"/>
              <a:t>let</a:t>
            </a:r>
            <a:r>
              <a:rPr lang="es-MX" dirty="0" smtClean="0"/>
              <a:t>, las variables declaradas con </a:t>
            </a:r>
            <a:r>
              <a:rPr lang="es-MX" dirty="0" err="1" smtClean="0"/>
              <a:t>const</a:t>
            </a:r>
            <a:r>
              <a:rPr lang="es-MX" dirty="0" smtClean="0"/>
              <a:t> tienen alcance de bloque y también están sujetas a la zona muerta temporal (no </a:t>
            </a:r>
            <a:r>
              <a:rPr lang="es-MX" dirty="0" err="1" smtClean="0"/>
              <a:t>hoisting</a:t>
            </a:r>
            <a:r>
              <a:rPr lang="es-MX" dirty="0" smtClean="0"/>
              <a:t> real). La diferencia fundamental es que </a:t>
            </a:r>
            <a:r>
              <a:rPr lang="es-MX" dirty="0" err="1" smtClean="0"/>
              <a:t>const</a:t>
            </a:r>
            <a:r>
              <a:rPr lang="es-MX" dirty="0" smtClean="0"/>
              <a:t> se utiliza para declarar constantes, es decir, variables cuyo valor no debe ser reasignado después de su inicialización."</a:t>
            </a:r>
          </a:p>
          <a:p>
            <a:r>
              <a:rPr lang="es-MX" b="1" dirty="0" smtClean="0"/>
              <a:t>No reasignación:</a:t>
            </a:r>
            <a:r>
              <a:rPr lang="es-MX" dirty="0" smtClean="0"/>
              <a:t> "Una vez que a una variable </a:t>
            </a:r>
            <a:r>
              <a:rPr lang="es-MX" dirty="0" err="1" smtClean="0"/>
              <a:t>const</a:t>
            </a:r>
            <a:r>
              <a:rPr lang="es-MX" dirty="0" smtClean="0"/>
              <a:t> se le asigna un valor, no se puede volver a asignar un valor diferente."</a:t>
            </a:r>
          </a:p>
          <a:p>
            <a:pPr lvl="1"/>
            <a:r>
              <a:rPr lang="es-MX" i="1" dirty="0" smtClean="0"/>
              <a:t>Ejemplo en código:</a:t>
            </a:r>
            <a:r>
              <a:rPr lang="es-MX" dirty="0" smtClean="0"/>
              <a:t> </a:t>
            </a:r>
            <a:r>
              <a:rPr lang="es-MX" dirty="0" smtClean="0">
                <a:effectLst/>
              </a:rPr>
              <a:t>JavaScript</a:t>
            </a:r>
          </a:p>
          <a:p>
            <a:pPr lvl="1"/>
            <a:r>
              <a:rPr lang="es-MX" dirty="0" err="1" smtClean="0">
                <a:effectLst/>
              </a:rPr>
              <a:t>const</a:t>
            </a:r>
            <a:r>
              <a:rPr lang="es-MX" dirty="0" smtClean="0">
                <a:effectLst/>
              </a:rPr>
              <a:t> PI = 3.14159; console.log(PI); // Imprime 3.14159 // PI = 3.14; // ¡Esto daría un error! </a:t>
            </a:r>
            <a:r>
              <a:rPr lang="es-MX" dirty="0" err="1" smtClean="0">
                <a:effectLst/>
              </a:rPr>
              <a:t>Assignment</a:t>
            </a:r>
            <a:r>
              <a:rPr lang="es-MX" dirty="0" smtClean="0">
                <a:effectLst/>
              </a:rPr>
              <a:t> to </a:t>
            </a:r>
            <a:r>
              <a:rPr lang="es-MX" dirty="0" err="1" smtClean="0">
                <a:effectLst/>
              </a:rPr>
              <a:t>constant</a:t>
            </a:r>
            <a:r>
              <a:rPr lang="es-MX" dirty="0" smtClean="0">
                <a:effectLst/>
              </a:rPr>
              <a:t> variable. </a:t>
            </a:r>
          </a:p>
          <a:p>
            <a:r>
              <a:rPr lang="es-MX" b="1" dirty="0" smtClean="0"/>
              <a:t>Inicialización obligatoria:</a:t>
            </a:r>
            <a:r>
              <a:rPr lang="es-MX" dirty="0" smtClean="0"/>
              <a:t> "Es obligatorio inicializar una variable </a:t>
            </a:r>
            <a:r>
              <a:rPr lang="es-MX" dirty="0" err="1" smtClean="0"/>
              <a:t>const</a:t>
            </a:r>
            <a:r>
              <a:rPr lang="es-MX" dirty="0" smtClean="0"/>
              <a:t> en el momento de su declaración. No puedes declarar una constante sin asignarle un valor."</a:t>
            </a:r>
          </a:p>
          <a:p>
            <a:pPr lvl="1"/>
            <a:r>
              <a:rPr lang="es-MX" i="1" dirty="0" smtClean="0"/>
              <a:t>Ejemplo en código:</a:t>
            </a:r>
            <a:r>
              <a:rPr lang="es-MX" dirty="0" smtClean="0"/>
              <a:t> </a:t>
            </a:r>
            <a:r>
              <a:rPr lang="es-MX" dirty="0" smtClean="0">
                <a:effectLst/>
              </a:rPr>
              <a:t>JavaScript</a:t>
            </a:r>
          </a:p>
          <a:p>
            <a:pPr lvl="1"/>
            <a:r>
              <a:rPr lang="es-MX" dirty="0" smtClean="0">
                <a:effectLst/>
              </a:rPr>
              <a:t>// </a:t>
            </a:r>
            <a:r>
              <a:rPr lang="es-MX" dirty="0" err="1" smtClean="0">
                <a:effectLst/>
              </a:rPr>
              <a:t>const</a:t>
            </a:r>
            <a:r>
              <a:rPr lang="es-MX" dirty="0" smtClean="0">
                <a:effectLst/>
              </a:rPr>
              <a:t> GRAVEDAD; // ¡Esto daría un error! </a:t>
            </a:r>
            <a:r>
              <a:rPr lang="es-MX" dirty="0" err="1" smtClean="0">
                <a:effectLst/>
              </a:rPr>
              <a:t>Missing</a:t>
            </a:r>
            <a:r>
              <a:rPr lang="es-MX" dirty="0" smtClean="0">
                <a:effectLst/>
              </a:rPr>
              <a:t> </a:t>
            </a:r>
            <a:r>
              <a:rPr lang="es-MX" dirty="0" err="1" smtClean="0">
                <a:effectLst/>
              </a:rPr>
              <a:t>initializer</a:t>
            </a:r>
            <a:r>
              <a:rPr lang="es-MX" dirty="0" smtClean="0">
                <a:effectLst/>
              </a:rPr>
              <a:t> in </a:t>
            </a:r>
            <a:r>
              <a:rPr lang="es-MX" dirty="0" err="1" smtClean="0">
                <a:effectLst/>
              </a:rPr>
              <a:t>const</a:t>
            </a:r>
            <a:r>
              <a:rPr lang="es-MX" dirty="0" smtClean="0">
                <a:effectLst/>
              </a:rPr>
              <a:t> </a:t>
            </a:r>
            <a:r>
              <a:rPr lang="es-MX" dirty="0" err="1" smtClean="0">
                <a:effectLst/>
              </a:rPr>
              <a:t>declaration</a:t>
            </a:r>
            <a:r>
              <a:rPr lang="es-MX" dirty="0" smtClean="0">
                <a:effectLst/>
              </a:rPr>
              <a:t>. </a:t>
            </a:r>
            <a:r>
              <a:rPr lang="es-MX" dirty="0" err="1" smtClean="0">
                <a:effectLst/>
              </a:rPr>
              <a:t>const</a:t>
            </a:r>
            <a:r>
              <a:rPr lang="es-MX" dirty="0" smtClean="0">
                <a:effectLst/>
              </a:rPr>
              <a:t> GRAVEDAD = 9.8; </a:t>
            </a:r>
          </a:p>
          <a:p>
            <a:r>
              <a:rPr lang="es-MX" b="1" dirty="0" smtClean="0"/>
              <a:t>Objetos y </a:t>
            </a:r>
            <a:r>
              <a:rPr lang="es-MX" b="1" dirty="0" err="1" smtClean="0"/>
              <a:t>arrays</a:t>
            </a:r>
            <a:r>
              <a:rPr lang="es-MX" b="1" dirty="0" smtClean="0"/>
              <a:t>:</a:t>
            </a:r>
            <a:r>
              <a:rPr lang="es-MX" dirty="0" smtClean="0"/>
              <a:t> "Es importante entender que cuando declaramos un objeto o un </a:t>
            </a:r>
            <a:r>
              <a:rPr lang="es-MX" dirty="0" err="1" smtClean="0"/>
              <a:t>array</a:t>
            </a:r>
            <a:r>
              <a:rPr lang="es-MX" dirty="0" smtClean="0"/>
              <a:t> con </a:t>
            </a:r>
            <a:r>
              <a:rPr lang="es-MX" dirty="0" err="1" smtClean="0"/>
              <a:t>const</a:t>
            </a:r>
            <a:r>
              <a:rPr lang="es-MX" dirty="0" smtClean="0"/>
              <a:t>, la </a:t>
            </a:r>
            <a:r>
              <a:rPr lang="es-MX" i="1" dirty="0" smtClean="0"/>
              <a:t>referencia</a:t>
            </a:r>
            <a:r>
              <a:rPr lang="es-MX" dirty="0" smtClean="0"/>
              <a:t> al objeto o </a:t>
            </a:r>
            <a:r>
              <a:rPr lang="es-MX" dirty="0" err="1" smtClean="0"/>
              <a:t>array</a:t>
            </a:r>
            <a:r>
              <a:rPr lang="es-MX" dirty="0" smtClean="0"/>
              <a:t> es constante. Esto significa que no podemos reasignar la variable para que apunte a un objeto o </a:t>
            </a:r>
            <a:r>
              <a:rPr lang="es-MX" dirty="0" err="1" smtClean="0"/>
              <a:t>array</a:t>
            </a:r>
            <a:r>
              <a:rPr lang="es-MX" dirty="0" smtClean="0"/>
              <a:t> diferente, pero </a:t>
            </a:r>
            <a:r>
              <a:rPr lang="es-MX" i="1" dirty="0" smtClean="0"/>
              <a:t>sí podemos modificar las propiedades del objeto o los elementos del </a:t>
            </a:r>
            <a:r>
              <a:rPr lang="es-MX" i="1" dirty="0" err="1" smtClean="0"/>
              <a:t>array</a:t>
            </a:r>
            <a:r>
              <a:rPr lang="es-MX" dirty="0" smtClean="0"/>
              <a:t>."</a:t>
            </a:r>
          </a:p>
          <a:p>
            <a:pPr lvl="1"/>
            <a:r>
              <a:rPr lang="es-MX" i="1" dirty="0" smtClean="0"/>
              <a:t>Ejemplo en código:</a:t>
            </a:r>
            <a:r>
              <a:rPr lang="es-MX" dirty="0" smtClean="0"/>
              <a:t> </a:t>
            </a:r>
            <a:r>
              <a:rPr lang="es-MX" dirty="0" smtClean="0">
                <a:effectLst/>
              </a:rPr>
              <a:t>JavaScript</a:t>
            </a:r>
          </a:p>
          <a:p>
            <a:pPr lvl="1"/>
            <a:r>
              <a:rPr lang="es-MX" dirty="0" err="1" smtClean="0">
                <a:effectLst/>
              </a:rPr>
              <a:t>const</a:t>
            </a:r>
            <a:r>
              <a:rPr lang="es-MX" dirty="0" smtClean="0">
                <a:effectLst/>
              </a:rPr>
              <a:t> MI_OBJETO = { propiedad: "valor" }; </a:t>
            </a:r>
            <a:r>
              <a:rPr lang="es-MX" dirty="0" err="1" smtClean="0">
                <a:effectLst/>
              </a:rPr>
              <a:t>MI_OBJETO.propiedad</a:t>
            </a:r>
            <a:r>
              <a:rPr lang="es-MX" dirty="0" smtClean="0">
                <a:effectLst/>
              </a:rPr>
              <a:t> = "nuevo valor"; // ¡Esto está permitido! console.log(MI_OBJETO); // { propiedad: 'nuevo valor' } // MI_OBJETO = { </a:t>
            </a:r>
            <a:r>
              <a:rPr lang="es-MX" dirty="0" err="1" smtClean="0">
                <a:effectLst/>
              </a:rPr>
              <a:t>otraPropiedad</a:t>
            </a:r>
            <a:r>
              <a:rPr lang="es-MX" dirty="0" smtClean="0">
                <a:effectLst/>
              </a:rPr>
              <a:t>: "otro valor" }; // ¡Esto daría un error! </a:t>
            </a:r>
          </a:p>
          <a:p>
            <a:pPr lvl="1"/>
            <a:endParaRPr lang="es-MX" dirty="0" smtClean="0">
              <a:effectLst/>
            </a:endParaRPr>
          </a:p>
          <a:p>
            <a:r>
              <a:rPr lang="es-MX" b="1" dirty="0" smtClean="0"/>
              <a:t>Conclusión y Recomendaciones</a:t>
            </a:r>
          </a:p>
          <a:p>
            <a:pPr marL="171450" indent="-171450">
              <a:buFont typeface="Arial" panose="020B0604020202020204" pitchFamily="34" charset="0"/>
              <a:buChar char="•"/>
            </a:pPr>
            <a:r>
              <a:rPr lang="es-MX" dirty="0" smtClean="0"/>
              <a:t>"</a:t>
            </a:r>
            <a:r>
              <a:rPr lang="es-MX" dirty="0" err="1" smtClean="0"/>
              <a:t>var</a:t>
            </a:r>
            <a:r>
              <a:rPr lang="es-MX" dirty="0" smtClean="0"/>
              <a:t> tiene alcance de función y sufre de </a:t>
            </a:r>
            <a:r>
              <a:rPr lang="es-MX" dirty="0" err="1" smtClean="0"/>
              <a:t>hoisting</a:t>
            </a:r>
            <a:r>
              <a:rPr lang="es-MX" dirty="0" smtClean="0"/>
              <a:t>, lo que puede llevar a comportamientos inesperados y errores difíciles de depurar. </a:t>
            </a:r>
            <a:r>
              <a:rPr lang="es-MX" b="1" dirty="0" smtClean="0"/>
              <a:t>Generalmente se recomienda evitar su uso en código moderno.</a:t>
            </a:r>
            <a:r>
              <a:rPr lang="es-MX" dirty="0" smtClean="0"/>
              <a:t>"</a:t>
            </a:r>
          </a:p>
          <a:p>
            <a:pPr marL="171450" indent="-171450">
              <a:buFont typeface="Arial" panose="020B0604020202020204" pitchFamily="34" charset="0"/>
              <a:buChar char="•"/>
            </a:pPr>
            <a:r>
              <a:rPr lang="es-MX" dirty="0" smtClean="0"/>
              <a:t>"</a:t>
            </a:r>
            <a:r>
              <a:rPr lang="es-MX" dirty="0" err="1" smtClean="0"/>
              <a:t>let</a:t>
            </a:r>
            <a:r>
              <a:rPr lang="es-MX" dirty="0" smtClean="0"/>
              <a:t> tiene alcance de bloque y no permite la </a:t>
            </a:r>
            <a:r>
              <a:rPr lang="es-MX" dirty="0" err="1" smtClean="0"/>
              <a:t>redeclaración</a:t>
            </a:r>
            <a:r>
              <a:rPr lang="es-MX" dirty="0" smtClean="0"/>
              <a:t> dentro del mismo ámbito. Es una mejora significativa sobre </a:t>
            </a:r>
            <a:r>
              <a:rPr lang="es-MX" dirty="0" err="1" smtClean="0"/>
              <a:t>var</a:t>
            </a:r>
            <a:r>
              <a:rPr lang="es-MX" dirty="0" smtClean="0"/>
              <a:t> y </a:t>
            </a:r>
            <a:r>
              <a:rPr lang="es-MX" b="1" dirty="0" smtClean="0"/>
              <a:t>debería ser su elección predeterminada para variables que pueden cambiar su valor.</a:t>
            </a:r>
            <a:r>
              <a:rPr lang="es-MX" dirty="0" smtClean="0"/>
              <a:t>"</a:t>
            </a:r>
          </a:p>
          <a:p>
            <a:pPr marL="171450" indent="-171450">
              <a:buFont typeface="Arial" panose="020B0604020202020204" pitchFamily="34" charset="0"/>
              <a:buChar char="•"/>
            </a:pPr>
            <a:r>
              <a:rPr lang="es-MX" dirty="0" smtClean="0"/>
              <a:t>"</a:t>
            </a:r>
            <a:r>
              <a:rPr lang="es-MX" dirty="0" err="1" smtClean="0"/>
              <a:t>const</a:t>
            </a:r>
            <a:r>
              <a:rPr lang="es-MX" dirty="0" smtClean="0"/>
              <a:t> también tiene alcance de bloque, no permite la </a:t>
            </a:r>
            <a:r>
              <a:rPr lang="es-MX" dirty="0" err="1" smtClean="0"/>
              <a:t>redeclaración</a:t>
            </a:r>
            <a:r>
              <a:rPr lang="es-MX" dirty="0" smtClean="0"/>
              <a:t> ni la reasignación después de la inicialización (aunque los objetos y </a:t>
            </a:r>
            <a:r>
              <a:rPr lang="es-MX" dirty="0" err="1" smtClean="0"/>
              <a:t>arrays</a:t>
            </a:r>
            <a:r>
              <a:rPr lang="es-MX" dirty="0" smtClean="0"/>
              <a:t> pueden ser modificados). </a:t>
            </a:r>
            <a:r>
              <a:rPr lang="es-MX" b="1" dirty="0" smtClean="0"/>
              <a:t>Úsenlo para valores que no deben cambiar.</a:t>
            </a:r>
            <a:r>
              <a:rPr lang="es-MX" dirty="0" smtClean="0"/>
              <a:t>"</a:t>
            </a:r>
          </a:p>
          <a:p>
            <a:endParaRPr lang="es-PY" dirty="0"/>
          </a:p>
        </p:txBody>
      </p:sp>
      <p:sp>
        <p:nvSpPr>
          <p:cNvPr id="4" name="Marcador de número de diapositiva 3"/>
          <p:cNvSpPr>
            <a:spLocks noGrp="1"/>
          </p:cNvSpPr>
          <p:nvPr>
            <p:ph type="sldNum" sz="quarter" idx="10"/>
          </p:nvPr>
        </p:nvSpPr>
        <p:spPr/>
        <p:txBody>
          <a:bodyPr/>
          <a:lstStyle/>
          <a:p>
            <a:fld id="{3E0BCA59-06D0-4441-87D6-C3121B654BEC}" type="slidenum">
              <a:rPr lang="es-PY" smtClean="0"/>
              <a:t>5</a:t>
            </a:fld>
            <a:endParaRPr lang="es-PY"/>
          </a:p>
        </p:txBody>
      </p:sp>
    </p:spTree>
    <p:extLst>
      <p:ext uri="{BB962C8B-B14F-4D97-AF65-F5344CB8AC3E}">
        <p14:creationId xmlns:p14="http://schemas.microsoft.com/office/powerpoint/2010/main" val="16385967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5/13/2025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5/13/2025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5/13/2025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5/13/2025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5/13/2025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‹Nº›</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5/13/2025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‹Nº›</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 Id="rId64" Type="http://schemas.openxmlformats.org/officeDocument/2006/relationships/image" Target="../media/image6.png"/></Relationships>
</file>

<file path=ppt/slides/_rels/slide23.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 Id="rId64" Type="http://schemas.openxmlformats.org/officeDocument/2006/relationships/image" Target="../media/image7.png"/></Relationships>
</file>

<file path=ppt/slides/_rels/slide24.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6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17" name="Group 7"/>
          <p:cNvGrpSpPr/>
          <p:nvPr/>
        </p:nvGrpSpPr>
        <p:grpSpPr>
          <a:xfrm>
            <a:off x="8991600" y="-457322"/>
            <a:ext cx="12410554" cy="10746980"/>
            <a:chOff x="0" y="0"/>
            <a:chExt cx="4282440" cy="3708400"/>
          </a:xfrm>
        </p:grpSpPr>
        <p:sp>
          <p:nvSpPr>
            <p:cNvPr id="18" name="Freeform 8"/>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14987" r="-14987"/>
              </a:stretch>
            </a:blipFill>
          </p:spPr>
        </p:sp>
      </p:grpSp>
      <p:grpSp>
        <p:nvGrpSpPr>
          <p:cNvPr id="2" name="Group 2"/>
          <p:cNvGrpSpPr/>
          <p:nvPr/>
        </p:nvGrpSpPr>
        <p:grpSpPr>
          <a:xfrm>
            <a:off x="862959" y="6591300"/>
            <a:ext cx="11010900" cy="2745097"/>
            <a:chOff x="0" y="104775"/>
            <a:chExt cx="9283831" cy="6085646"/>
          </a:xfrm>
        </p:grpSpPr>
        <p:sp>
          <p:nvSpPr>
            <p:cNvPr id="3" name="TextBox 3"/>
            <p:cNvSpPr txBox="1"/>
            <p:nvPr/>
          </p:nvSpPr>
          <p:spPr>
            <a:xfrm>
              <a:off x="96372" y="5081660"/>
              <a:ext cx="7870201" cy="1108761"/>
            </a:xfrm>
            <a:prstGeom prst="rect">
              <a:avLst/>
            </a:prstGeom>
          </p:spPr>
          <p:txBody>
            <a:bodyPr lIns="0" tIns="0" rIns="0" bIns="0" rtlCol="0" anchor="t">
              <a:spAutoFit/>
            </a:bodyPr>
            <a:lstStyle/>
            <a:p>
              <a:pPr marL="0" lvl="0" indent="0" algn="l">
                <a:lnSpc>
                  <a:spcPts val="3920"/>
                </a:lnSpc>
                <a:spcBef>
                  <a:spcPct val="0"/>
                </a:spcBef>
              </a:pPr>
              <a:r>
                <a:rPr lang="en-US" sz="2800" u="none" dirty="0" smtClean="0">
                  <a:solidFill>
                    <a:srgbClr val="FFFFFF"/>
                  </a:solidFill>
                  <a:latin typeface="Fira Sans"/>
                  <a:ea typeface="Fira Sans"/>
                  <a:cs typeface="Fira Sans"/>
                  <a:sym typeface="Fira Sans"/>
                </a:rPr>
                <a:t>Prof. Moises Villalba Silvero</a:t>
              </a:r>
              <a:endParaRPr lang="en-US" sz="2800" u="none" dirty="0">
                <a:solidFill>
                  <a:srgbClr val="FFFFFF"/>
                </a:solidFill>
                <a:latin typeface="Fira Sans"/>
                <a:ea typeface="Fira Sans"/>
                <a:cs typeface="Fira Sans"/>
                <a:sym typeface="Fira Sans"/>
              </a:endParaRPr>
            </a:p>
          </p:txBody>
        </p:sp>
        <p:sp>
          <p:nvSpPr>
            <p:cNvPr id="4" name="TextBox 4"/>
            <p:cNvSpPr txBox="1"/>
            <p:nvPr/>
          </p:nvSpPr>
          <p:spPr>
            <a:xfrm>
              <a:off x="0" y="104775"/>
              <a:ext cx="9283831" cy="2729257"/>
            </a:xfrm>
            <a:prstGeom prst="rect">
              <a:avLst/>
            </a:prstGeom>
          </p:spPr>
          <p:txBody>
            <a:bodyPr lIns="0" tIns="0" rIns="0" bIns="0" rtlCol="0" anchor="t">
              <a:spAutoFit/>
            </a:bodyPr>
            <a:lstStyle/>
            <a:p>
              <a:r>
                <a:rPr lang="es-ES" sz="8000" b="1" dirty="0">
                  <a:solidFill>
                    <a:schemeClr val="bg1"/>
                  </a:solidFill>
                </a:rPr>
                <a:t>PROGRAMACIÓN III</a:t>
              </a:r>
              <a:endParaRPr lang="es-PY" sz="8000" b="1" dirty="0">
                <a:solidFill>
                  <a:schemeClr val="bg1"/>
                </a:solidFill>
              </a:endParaRPr>
            </a:p>
          </p:txBody>
        </p:sp>
      </p:grpSp>
      <p:grpSp>
        <p:nvGrpSpPr>
          <p:cNvPr id="5" name="Group 5"/>
          <p:cNvGrpSpPr/>
          <p:nvPr/>
        </p:nvGrpSpPr>
        <p:grpSpPr>
          <a:xfrm rot="-10800000">
            <a:off x="-1939083" y="-4166877"/>
            <a:ext cx="9822161" cy="6226137"/>
            <a:chOff x="0" y="0"/>
            <a:chExt cx="8474859" cy="5372100"/>
          </a:xfrm>
        </p:grpSpPr>
        <p:sp>
          <p:nvSpPr>
            <p:cNvPr id="6" name="Freeform 6"/>
            <p:cNvSpPr/>
            <p:nvPr/>
          </p:nvSpPr>
          <p:spPr>
            <a:xfrm>
              <a:off x="0" y="0"/>
              <a:ext cx="8474859" cy="5372100"/>
            </a:xfrm>
            <a:custGeom>
              <a:avLst/>
              <a:gdLst/>
              <a:ahLst/>
              <a:cxnLst/>
              <a:rect l="l" t="t" r="r" b="b"/>
              <a:pathLst>
                <a:path w="8474859" h="5372100">
                  <a:moveTo>
                    <a:pt x="6924189" y="0"/>
                  </a:moveTo>
                  <a:lnTo>
                    <a:pt x="1550670" y="0"/>
                  </a:lnTo>
                  <a:lnTo>
                    <a:pt x="0" y="2686050"/>
                  </a:lnTo>
                  <a:lnTo>
                    <a:pt x="1550670" y="5372100"/>
                  </a:lnTo>
                  <a:lnTo>
                    <a:pt x="6924189" y="5372100"/>
                  </a:lnTo>
                  <a:lnTo>
                    <a:pt x="8474859" y="2686050"/>
                  </a:lnTo>
                  <a:lnTo>
                    <a:pt x="6924189" y="0"/>
                  </a:lnTo>
                  <a:close/>
                </a:path>
              </a:pathLst>
            </a:custGeom>
            <a:solidFill>
              <a:srgbClr val="FFFFFF"/>
            </a:solidFill>
          </p:spPr>
        </p:sp>
      </p:grpSp>
      <p:grpSp>
        <p:nvGrpSpPr>
          <p:cNvPr id="12" name="Group 12"/>
          <p:cNvGrpSpPr/>
          <p:nvPr/>
        </p:nvGrpSpPr>
        <p:grpSpPr>
          <a:xfrm rot="-10800000">
            <a:off x="9258024" y="7727317"/>
            <a:ext cx="3724357" cy="4921988"/>
            <a:chOff x="0" y="0"/>
            <a:chExt cx="4064946" cy="5372100"/>
          </a:xfrm>
        </p:grpSpPr>
        <p:sp>
          <p:nvSpPr>
            <p:cNvPr id="13" name="Freeform 13"/>
            <p:cNvSpPr/>
            <p:nvPr/>
          </p:nvSpPr>
          <p:spPr>
            <a:xfrm>
              <a:off x="0" y="0"/>
              <a:ext cx="4064946" cy="5372100"/>
            </a:xfrm>
            <a:custGeom>
              <a:avLst/>
              <a:gdLst/>
              <a:ahLst/>
              <a:cxnLst/>
              <a:rect l="l" t="t" r="r" b="b"/>
              <a:pathLst>
                <a:path w="4064946" h="5372100">
                  <a:moveTo>
                    <a:pt x="2514276" y="0"/>
                  </a:moveTo>
                  <a:lnTo>
                    <a:pt x="1550670" y="0"/>
                  </a:lnTo>
                  <a:lnTo>
                    <a:pt x="0" y="2686050"/>
                  </a:lnTo>
                  <a:lnTo>
                    <a:pt x="1550670" y="5372100"/>
                  </a:lnTo>
                  <a:lnTo>
                    <a:pt x="2514276" y="5372100"/>
                  </a:lnTo>
                  <a:lnTo>
                    <a:pt x="4064946" y="2686050"/>
                  </a:lnTo>
                  <a:lnTo>
                    <a:pt x="2514276" y="0"/>
                  </a:lnTo>
                  <a:close/>
                </a:path>
              </a:pathLst>
            </a:custGeom>
            <a:solidFill>
              <a:srgbClr val="A066CB"/>
            </a:solidFill>
          </p:spPr>
        </p:sp>
      </p:grpSp>
      <p:pic>
        <p:nvPicPr>
          <p:cNvPr id="15" name="Imagen 14"/>
          <p:cNvPicPr/>
          <p:nvPr/>
        </p:nvPicPr>
        <p:blipFill>
          <a:blip r:embed="rId3">
            <a:extLst>
              <a:ext uri="{28A0092B-C50C-407E-A947-70E740481C1C}">
                <a14:useLocalDpi xmlns:a14="http://schemas.microsoft.com/office/drawing/2010/main" val="0"/>
              </a:ext>
            </a:extLst>
          </a:blip>
          <a:srcRect t="37103" b="34862"/>
          <a:stretch>
            <a:fillRect/>
          </a:stretch>
        </p:blipFill>
        <p:spPr bwMode="auto">
          <a:xfrm>
            <a:off x="1968548" y="669134"/>
            <a:ext cx="3689712" cy="1143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685800" y="1104900"/>
            <a:ext cx="9582114" cy="454355"/>
          </a:xfrm>
          <a:prstGeom prst="rect">
            <a:avLst/>
          </a:prstGeom>
        </p:spPr>
        <p:txBody>
          <a:bodyPr wrap="square" lIns="0" tIns="0" rIns="0" bIns="0" rtlCol="0" anchor="t">
            <a:spAutoFit/>
          </a:bodyPr>
          <a:lstStyle/>
          <a:p>
            <a:pPr lvl="0">
              <a:lnSpc>
                <a:spcPts val="1889"/>
              </a:lnSpc>
              <a:spcBef>
                <a:spcPct val="0"/>
              </a:spcBef>
            </a:pPr>
            <a:r>
              <a:rPr lang="es-PY" sz="8000" dirty="0">
                <a:solidFill>
                  <a:schemeClr val="accent1">
                    <a:lumMod val="75000"/>
                  </a:schemeClr>
                </a:solidFill>
              </a:rPr>
              <a:t>Etiquetas HTML</a:t>
            </a:r>
            <a:endParaRPr lang="en-US" sz="8000" u="none" spc="6" dirty="0">
              <a:solidFill>
                <a:schemeClr val="accent1">
                  <a:lumMod val="75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39" name="Rectángulo 38"/>
          <p:cNvSpPr/>
          <p:nvPr/>
        </p:nvSpPr>
        <p:spPr>
          <a:xfrm>
            <a:off x="2299566" y="2019300"/>
            <a:ext cx="13792200" cy="4708981"/>
          </a:xfrm>
          <a:prstGeom prst="rect">
            <a:avLst/>
          </a:prstGeom>
        </p:spPr>
        <p:txBody>
          <a:bodyPr wrap="square">
            <a:spAutoFit/>
          </a:bodyPr>
          <a:lstStyle/>
          <a:p>
            <a:r>
              <a:rPr lang="es-MX" sz="6000" dirty="0"/>
              <a:t>Las etiquetas HTML son los bloques fundamentales que definen la estructura y el contenido de una página web. Son instrucciones que el navegador interpreta para mostrar correctamente el contenido.</a:t>
            </a:r>
            <a:endParaRPr lang="es-PY" sz="6000" dirty="0"/>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685800" y="1104900"/>
            <a:ext cx="9582114" cy="454355"/>
          </a:xfrm>
          <a:prstGeom prst="rect">
            <a:avLst/>
          </a:prstGeom>
        </p:spPr>
        <p:txBody>
          <a:bodyPr wrap="square" lIns="0" tIns="0" rIns="0" bIns="0" rtlCol="0" anchor="t">
            <a:spAutoFit/>
          </a:bodyPr>
          <a:lstStyle/>
          <a:p>
            <a:pPr lvl="0">
              <a:lnSpc>
                <a:spcPts val="1889"/>
              </a:lnSpc>
              <a:spcBef>
                <a:spcPct val="0"/>
              </a:spcBef>
            </a:pPr>
            <a:r>
              <a:rPr lang="es-PY" sz="8000" dirty="0" smtClean="0">
                <a:solidFill>
                  <a:schemeClr val="accent1">
                    <a:lumMod val="75000"/>
                  </a:schemeClr>
                </a:solidFill>
                <a:sym typeface="Fira Sans Light"/>
              </a:rPr>
              <a:t>Características</a:t>
            </a:r>
            <a:endParaRPr lang="en-US" sz="8000" u="none" spc="6" dirty="0">
              <a:solidFill>
                <a:schemeClr val="accent1">
                  <a:lumMod val="75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2" name="Rectangle 1"/>
          <p:cNvSpPr>
            <a:spLocks noChangeArrowheads="1"/>
          </p:cNvSpPr>
          <p:nvPr/>
        </p:nvSpPr>
        <p:spPr bwMode="auto">
          <a:xfrm>
            <a:off x="1720886" y="1332077"/>
            <a:ext cx="13944600" cy="7755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PY" altLang="es-PY" sz="4000" b="1" i="0" u="none" strike="noStrike" cap="none" normalizeH="0" baseline="0" dirty="0" smtClean="0">
              <a:ln>
                <a:noFill/>
              </a:ln>
              <a:solidFill>
                <a:schemeClr val="tx1"/>
              </a:solidFill>
              <a:effectLst/>
              <a:latin typeface="Arial" panose="020B0604020202020204" pitchFamily="34" charset="0"/>
            </a:endParaRPr>
          </a:p>
          <a:p>
            <a:pPr marL="571500" marR="0" lvl="0" indent="-571500" algn="l" defTabSz="914400" rtl="0" eaLnBrk="0" fontAlgn="base" latinLnBrk="0" hangingPunct="0">
              <a:lnSpc>
                <a:spcPct val="100000"/>
              </a:lnSpc>
              <a:spcBef>
                <a:spcPct val="0"/>
              </a:spcBef>
              <a:spcAft>
                <a:spcPct val="0"/>
              </a:spcAft>
              <a:buClr>
                <a:schemeClr val="accent4">
                  <a:lumMod val="60000"/>
                  <a:lumOff val="40000"/>
                </a:schemeClr>
              </a:buClr>
              <a:buSzTx/>
              <a:buFont typeface="Wingdings" panose="05000000000000000000" pitchFamily="2" charset="2"/>
              <a:buChar char="q"/>
              <a:tabLst/>
            </a:pPr>
            <a:r>
              <a:rPr kumimoji="0" lang="es-PY" altLang="es-PY" sz="4000" b="0" i="0" u="none" strike="noStrike" cap="none" normalizeH="0" baseline="0" dirty="0" smtClean="0">
                <a:ln>
                  <a:noFill/>
                </a:ln>
                <a:solidFill>
                  <a:schemeClr val="tx1"/>
                </a:solidFill>
                <a:effectLst/>
                <a:latin typeface="Arial" panose="020B0604020202020204" pitchFamily="34" charset="0"/>
              </a:rPr>
              <a:t>Se escriben entre los símbolos </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&lt;</a:t>
            </a:r>
            <a:r>
              <a:rPr kumimoji="0" lang="es-PY" altLang="es-PY" sz="4000" b="0" i="0" u="none" strike="noStrike" cap="none" normalizeH="0" baseline="0" dirty="0" smtClean="0">
                <a:ln>
                  <a:noFill/>
                </a:ln>
                <a:solidFill>
                  <a:schemeClr val="tx1"/>
                </a:solidFill>
                <a:effectLst/>
              </a:rPr>
              <a:t> y </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&gt;</a:t>
            </a:r>
            <a:r>
              <a:rPr kumimoji="0" lang="es-PY" altLang="es-PY" sz="4000" b="0" i="0" u="none" strike="noStrike" cap="none" normalizeH="0" baseline="0" dirty="0" smtClean="0">
                <a:ln>
                  <a:noFill/>
                </a:ln>
                <a:solidFill>
                  <a:srgbClr val="92D050"/>
                </a:solidFill>
                <a:effectLst/>
              </a:rPr>
              <a:t> </a:t>
            </a:r>
            <a:endParaRPr kumimoji="0" lang="es-PY" altLang="es-PY" sz="4000" b="0" i="0" u="none" strike="noStrike" cap="none" normalizeH="0" baseline="0" dirty="0" smtClean="0">
              <a:ln>
                <a:noFill/>
              </a:ln>
              <a:solidFill>
                <a:srgbClr val="92D050"/>
              </a:solidFill>
              <a:effectLst/>
              <a:latin typeface="Arial" panose="020B0604020202020204" pitchFamily="34" charset="0"/>
            </a:endParaRPr>
          </a:p>
          <a:p>
            <a:pPr marL="571500" marR="0" lvl="0" indent="-571500" algn="l" defTabSz="914400" rtl="0" eaLnBrk="0" fontAlgn="base" latinLnBrk="0" hangingPunct="0">
              <a:lnSpc>
                <a:spcPct val="100000"/>
              </a:lnSpc>
              <a:spcBef>
                <a:spcPct val="0"/>
              </a:spcBef>
              <a:spcAft>
                <a:spcPct val="0"/>
              </a:spcAft>
              <a:buClr>
                <a:schemeClr val="accent4">
                  <a:lumMod val="60000"/>
                  <a:lumOff val="40000"/>
                </a:schemeClr>
              </a:buClr>
              <a:buSzTx/>
              <a:buFont typeface="Wingdings" panose="05000000000000000000" pitchFamily="2" charset="2"/>
              <a:buChar char="q"/>
              <a:tabLst/>
            </a:pPr>
            <a:r>
              <a:rPr kumimoji="0" lang="es-PY" altLang="es-PY" sz="4000" b="0" i="0" u="none" strike="noStrike" cap="none" normalizeH="0" baseline="0" dirty="0" smtClean="0">
                <a:ln>
                  <a:noFill/>
                </a:ln>
                <a:solidFill>
                  <a:schemeClr val="tx1"/>
                </a:solidFill>
                <a:effectLst/>
                <a:latin typeface="Arial" panose="020B0604020202020204" pitchFamily="34" charset="0"/>
              </a:rPr>
              <a:t>La mayoría tiene una etiqueta de apertura y una de cierre: </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&lt;etiqueta&gt;</a:t>
            </a:r>
            <a:r>
              <a:rPr kumimoji="0" lang="es-PY" altLang="es-PY" sz="4000" b="0" i="0" u="none" strike="noStrike" cap="none" normalizeH="0" baseline="0" dirty="0" smtClean="0">
                <a:ln>
                  <a:noFill/>
                </a:ln>
                <a:solidFill>
                  <a:schemeClr val="tx1"/>
                </a:solidFill>
                <a:effectLst/>
                <a:latin typeface="Arial Unicode MS" panose="020B0604020202020204" pitchFamily="34" charset="-128"/>
              </a:rPr>
              <a:t>contenido</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&lt;/etiqueta&gt;</a:t>
            </a:r>
            <a:r>
              <a:rPr kumimoji="0" lang="es-PY" altLang="es-PY" sz="4000" b="0" i="0" u="none" strike="noStrike" cap="none" normalizeH="0" baseline="0" dirty="0" smtClean="0">
                <a:ln>
                  <a:noFill/>
                </a:ln>
                <a:solidFill>
                  <a:srgbClr val="92D050"/>
                </a:solidFill>
                <a:effectLst/>
              </a:rPr>
              <a:t> </a:t>
            </a:r>
            <a:endParaRPr kumimoji="0" lang="es-PY" altLang="es-PY" sz="4000" b="0" i="0" u="none" strike="noStrike" cap="none" normalizeH="0" baseline="0" dirty="0" smtClean="0">
              <a:ln>
                <a:noFill/>
              </a:ln>
              <a:solidFill>
                <a:srgbClr val="92D050"/>
              </a:solidFill>
              <a:effectLst/>
              <a:latin typeface="Arial" panose="020B0604020202020204" pitchFamily="34" charset="0"/>
            </a:endParaRPr>
          </a:p>
          <a:p>
            <a:pPr marL="571500" marR="0" lvl="0" indent="-571500" algn="l" defTabSz="914400" rtl="0" eaLnBrk="0" fontAlgn="base" latinLnBrk="0" hangingPunct="0">
              <a:lnSpc>
                <a:spcPct val="100000"/>
              </a:lnSpc>
              <a:spcBef>
                <a:spcPct val="0"/>
              </a:spcBef>
              <a:spcAft>
                <a:spcPct val="0"/>
              </a:spcAft>
              <a:buClr>
                <a:schemeClr val="accent4">
                  <a:lumMod val="60000"/>
                  <a:lumOff val="40000"/>
                </a:schemeClr>
              </a:buClr>
              <a:buSzTx/>
              <a:buFont typeface="Wingdings" panose="05000000000000000000" pitchFamily="2" charset="2"/>
              <a:buChar char="q"/>
              <a:tabLst/>
            </a:pPr>
            <a:r>
              <a:rPr kumimoji="0" lang="es-PY" altLang="es-PY" sz="4000" b="0" i="0" u="none" strike="noStrike" cap="none" normalizeH="0" baseline="0" dirty="0" smtClean="0">
                <a:ln>
                  <a:noFill/>
                </a:ln>
                <a:solidFill>
                  <a:schemeClr val="tx1"/>
                </a:solidFill>
                <a:effectLst/>
                <a:latin typeface="Arial" panose="020B0604020202020204" pitchFamily="34" charset="0"/>
              </a:rPr>
              <a:t>Las etiquetas de cierre incluyen una barra inclinada antes del nombre: </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&lt;/etiqueta&gt;</a:t>
            </a:r>
            <a:r>
              <a:rPr kumimoji="0" lang="es-PY" altLang="es-PY" sz="4000" b="0" i="0" u="none" strike="noStrike" cap="none" normalizeH="0" baseline="0" dirty="0" smtClean="0">
                <a:ln>
                  <a:noFill/>
                </a:ln>
                <a:solidFill>
                  <a:srgbClr val="92D050"/>
                </a:solidFill>
                <a:effectLst/>
              </a:rPr>
              <a:t> </a:t>
            </a:r>
            <a:endParaRPr kumimoji="0" lang="es-PY" altLang="es-PY" sz="4000" b="0" i="0" u="none" strike="noStrike" cap="none" normalizeH="0" baseline="0" dirty="0" smtClean="0">
              <a:ln>
                <a:noFill/>
              </a:ln>
              <a:solidFill>
                <a:srgbClr val="92D050"/>
              </a:solidFill>
              <a:effectLst/>
              <a:latin typeface="Arial" panose="020B0604020202020204" pitchFamily="34" charset="0"/>
            </a:endParaRPr>
          </a:p>
          <a:p>
            <a:pPr marL="571500" marR="0" lvl="0" indent="-571500" algn="l" defTabSz="914400" rtl="0" eaLnBrk="0" fontAlgn="base" latinLnBrk="0" hangingPunct="0">
              <a:lnSpc>
                <a:spcPct val="100000"/>
              </a:lnSpc>
              <a:spcBef>
                <a:spcPct val="0"/>
              </a:spcBef>
              <a:spcAft>
                <a:spcPct val="0"/>
              </a:spcAft>
              <a:buClr>
                <a:schemeClr val="accent4">
                  <a:lumMod val="60000"/>
                  <a:lumOff val="40000"/>
                </a:schemeClr>
              </a:buClr>
              <a:buSzTx/>
              <a:buFont typeface="Wingdings" panose="05000000000000000000" pitchFamily="2" charset="2"/>
              <a:buChar char="q"/>
              <a:tabLst/>
            </a:pPr>
            <a:r>
              <a:rPr kumimoji="0" lang="es-PY" altLang="es-PY" sz="4000" b="0" i="0" u="none" strike="noStrike" cap="none" normalizeH="0" baseline="0" dirty="0" smtClean="0">
                <a:ln>
                  <a:noFill/>
                </a:ln>
                <a:solidFill>
                  <a:schemeClr val="tx1"/>
                </a:solidFill>
                <a:effectLst/>
                <a:latin typeface="Arial" panose="020B0604020202020204" pitchFamily="34" charset="0"/>
              </a:rPr>
              <a:t>Algunas etiquetas son "</a:t>
            </a:r>
            <a:r>
              <a:rPr kumimoji="0" lang="es-PY" altLang="es-PY" sz="4000" b="0" i="0" u="none" strike="noStrike" cap="none" normalizeH="0" baseline="0" dirty="0" err="1" smtClean="0">
                <a:ln>
                  <a:noFill/>
                </a:ln>
                <a:solidFill>
                  <a:schemeClr val="tx1"/>
                </a:solidFill>
                <a:effectLst/>
                <a:latin typeface="Arial" panose="020B0604020202020204" pitchFamily="34" charset="0"/>
              </a:rPr>
              <a:t>autocerrables</a:t>
            </a:r>
            <a:r>
              <a:rPr kumimoji="0" lang="es-PY" altLang="es-PY" sz="4000" b="0" i="0" u="none" strike="noStrike" cap="none" normalizeH="0" baseline="0" dirty="0" smtClean="0">
                <a:ln>
                  <a:noFill/>
                </a:ln>
                <a:solidFill>
                  <a:schemeClr val="tx1"/>
                </a:solidFill>
                <a:effectLst/>
                <a:latin typeface="Arial" panose="020B0604020202020204" pitchFamily="34" charset="0"/>
              </a:rPr>
              <a:t>" o vacías</a:t>
            </a:r>
            <a:r>
              <a:rPr kumimoji="0" lang="es-PY" altLang="es-PY" sz="4000" b="0" i="0" u="none" strike="noStrike" cap="none" normalizeH="0" baseline="0" dirty="0" smtClean="0">
                <a:ln>
                  <a:noFill/>
                </a:ln>
                <a:solidFill>
                  <a:srgbClr val="92D050"/>
                </a:solidFill>
                <a:effectLst/>
                <a:latin typeface="Arial" panose="020B0604020202020204" pitchFamily="34" charset="0"/>
              </a:rPr>
              <a:t>: </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&lt;</a:t>
            </a:r>
            <a:r>
              <a:rPr kumimoji="0" lang="es-PY" altLang="es-PY" sz="4000" b="0" i="0" u="none" strike="noStrike" cap="none" normalizeH="0" baseline="0" dirty="0" err="1" smtClean="0">
                <a:ln>
                  <a:noFill/>
                </a:ln>
                <a:solidFill>
                  <a:srgbClr val="92D050"/>
                </a:solidFill>
                <a:effectLst/>
                <a:latin typeface="Arial Unicode MS" panose="020B0604020202020204" pitchFamily="34" charset="-128"/>
              </a:rPr>
              <a:t>img</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 </a:t>
            </a:r>
            <a:r>
              <a:rPr kumimoji="0" lang="es-PY" altLang="es-PY" sz="4000" b="0" i="0" u="none" strike="noStrike" cap="none" normalizeH="0" baseline="0" dirty="0" err="1" smtClean="0">
                <a:ln>
                  <a:noFill/>
                </a:ln>
                <a:solidFill>
                  <a:srgbClr val="92D050"/>
                </a:solidFill>
                <a:effectLst/>
                <a:latin typeface="Arial Unicode MS" panose="020B0604020202020204" pitchFamily="34" charset="-128"/>
              </a:rPr>
              <a:t>src</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="foto.jpg"&gt;</a:t>
            </a:r>
            <a:r>
              <a:rPr kumimoji="0" lang="es-PY" altLang="es-PY" sz="4000" b="0" i="0" u="none" strike="noStrike" cap="none" normalizeH="0" baseline="0" dirty="0" smtClean="0">
                <a:ln>
                  <a:noFill/>
                </a:ln>
                <a:solidFill>
                  <a:schemeClr val="tx1"/>
                </a:solidFill>
                <a:effectLst/>
              </a:rPr>
              <a:t> o </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&lt;</a:t>
            </a:r>
            <a:r>
              <a:rPr kumimoji="0" lang="es-PY" altLang="es-PY" sz="4000" b="0" i="0" u="none" strike="noStrike" cap="none" normalizeH="0" baseline="0" dirty="0" err="1" smtClean="0">
                <a:ln>
                  <a:noFill/>
                </a:ln>
                <a:solidFill>
                  <a:srgbClr val="92D050"/>
                </a:solidFill>
                <a:effectLst/>
                <a:latin typeface="Arial Unicode MS" panose="020B0604020202020204" pitchFamily="34" charset="-128"/>
              </a:rPr>
              <a:t>img</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 </a:t>
            </a:r>
            <a:r>
              <a:rPr kumimoji="0" lang="es-PY" altLang="es-PY" sz="4000" b="0" i="0" u="none" strike="noStrike" cap="none" normalizeH="0" baseline="0" dirty="0" err="1" smtClean="0">
                <a:ln>
                  <a:noFill/>
                </a:ln>
                <a:solidFill>
                  <a:srgbClr val="92D050"/>
                </a:solidFill>
                <a:effectLst/>
                <a:latin typeface="Arial Unicode MS" panose="020B0604020202020204" pitchFamily="34" charset="-128"/>
              </a:rPr>
              <a:t>src</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="foto.jpg" /&gt;</a:t>
            </a:r>
            <a:r>
              <a:rPr kumimoji="0" lang="es-PY" altLang="es-PY" sz="4000" b="0" i="0" u="none" strike="noStrike" cap="none" normalizeH="0" baseline="0" dirty="0" smtClean="0">
                <a:ln>
                  <a:noFill/>
                </a:ln>
                <a:solidFill>
                  <a:srgbClr val="92D050"/>
                </a:solidFill>
                <a:effectLst/>
              </a:rPr>
              <a:t> </a:t>
            </a:r>
            <a:endParaRPr kumimoji="0" lang="es-PY" altLang="es-PY" sz="4000" b="0" i="0" u="none" strike="noStrike" cap="none" normalizeH="0" baseline="0" dirty="0" smtClean="0">
              <a:ln>
                <a:noFill/>
              </a:ln>
              <a:solidFill>
                <a:srgbClr val="92D050"/>
              </a:solidFill>
              <a:effectLst/>
              <a:latin typeface="Arial" panose="020B0604020202020204" pitchFamily="34" charset="0"/>
            </a:endParaRPr>
          </a:p>
          <a:p>
            <a:pPr marL="571500" marR="0" lvl="0" indent="-571500" algn="l" defTabSz="914400" rtl="0" eaLnBrk="0" fontAlgn="base" latinLnBrk="0" hangingPunct="0">
              <a:lnSpc>
                <a:spcPct val="100000"/>
              </a:lnSpc>
              <a:spcBef>
                <a:spcPct val="0"/>
              </a:spcBef>
              <a:spcAft>
                <a:spcPct val="0"/>
              </a:spcAft>
              <a:buClr>
                <a:schemeClr val="accent4">
                  <a:lumMod val="60000"/>
                  <a:lumOff val="40000"/>
                </a:schemeClr>
              </a:buClr>
              <a:buSzTx/>
              <a:buFont typeface="Wingdings" panose="05000000000000000000" pitchFamily="2" charset="2"/>
              <a:buChar char="q"/>
              <a:tabLst/>
            </a:pPr>
            <a:r>
              <a:rPr kumimoji="0" lang="es-PY" altLang="es-PY" sz="4000" b="0" i="0" u="none" strike="noStrike" cap="none" normalizeH="0" baseline="0" dirty="0" smtClean="0">
                <a:ln>
                  <a:noFill/>
                </a:ln>
                <a:solidFill>
                  <a:schemeClr val="tx1"/>
                </a:solidFill>
                <a:effectLst/>
                <a:latin typeface="Arial" panose="020B0604020202020204" pitchFamily="34" charset="0"/>
              </a:rPr>
              <a:t>Pueden contener atributos que proporcionan información adicional: </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&lt;a </a:t>
            </a:r>
            <a:r>
              <a:rPr kumimoji="0" lang="es-PY" altLang="es-PY" sz="4000" b="0" i="0" u="none" strike="noStrike" cap="none" normalizeH="0" baseline="0" dirty="0" err="1" smtClean="0">
                <a:ln>
                  <a:noFill/>
                </a:ln>
                <a:solidFill>
                  <a:srgbClr val="92D050"/>
                </a:solidFill>
                <a:effectLst/>
                <a:latin typeface="Arial Unicode MS" panose="020B0604020202020204" pitchFamily="34" charset="-128"/>
              </a:rPr>
              <a:t>href</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="https://ejemplo.com"&gt;</a:t>
            </a:r>
            <a:r>
              <a:rPr kumimoji="0" lang="es-PY" altLang="es-PY" sz="4000" b="0" i="0" u="none" strike="noStrike" cap="none" normalizeH="0" baseline="0" dirty="0" smtClean="0">
                <a:ln>
                  <a:noFill/>
                </a:ln>
                <a:solidFill>
                  <a:schemeClr val="tx1"/>
                </a:solidFill>
                <a:effectLst/>
                <a:latin typeface="Arial Unicode MS" panose="020B0604020202020204" pitchFamily="34" charset="-128"/>
              </a:rPr>
              <a:t>Enlace</a:t>
            </a:r>
            <a:r>
              <a:rPr kumimoji="0" lang="es-PY" altLang="es-PY" sz="4000" b="0" i="0" u="none" strike="noStrike" cap="none" normalizeH="0" baseline="0" dirty="0" smtClean="0">
                <a:ln>
                  <a:noFill/>
                </a:ln>
                <a:solidFill>
                  <a:srgbClr val="92D050"/>
                </a:solidFill>
                <a:effectLst/>
                <a:latin typeface="Arial Unicode MS" panose="020B0604020202020204" pitchFamily="34" charset="-128"/>
              </a:rPr>
              <a:t>&lt;/a&gt;</a:t>
            </a:r>
            <a:r>
              <a:rPr kumimoji="0" lang="es-PY" altLang="es-PY" sz="4000" b="0" i="0" u="none" strike="noStrike" cap="none" normalizeH="0" baseline="0" dirty="0" smtClean="0">
                <a:ln>
                  <a:noFill/>
                </a:ln>
                <a:solidFill>
                  <a:srgbClr val="92D050"/>
                </a:solidFill>
                <a:effectLst/>
              </a:rPr>
              <a:t> </a:t>
            </a:r>
            <a:endParaRPr kumimoji="0" lang="es-PY" altLang="es-PY" sz="4000" b="0" i="0" u="none" strike="noStrike" cap="none" normalizeH="0" baseline="0" dirty="0" smtClean="0">
              <a:ln>
                <a:noFill/>
              </a:ln>
              <a:solidFill>
                <a:srgbClr val="92D050"/>
              </a:solidFill>
              <a:effectLst/>
              <a:latin typeface="Arial" panose="020B0604020202020204" pitchFamily="34" charset="0"/>
            </a:endParaRPr>
          </a:p>
          <a:p>
            <a:pPr marL="571500" marR="0" lvl="0" indent="-571500" algn="l" defTabSz="914400" rtl="0" eaLnBrk="0" fontAlgn="base" latinLnBrk="0" hangingPunct="0">
              <a:lnSpc>
                <a:spcPct val="100000"/>
              </a:lnSpc>
              <a:spcBef>
                <a:spcPct val="0"/>
              </a:spcBef>
              <a:spcAft>
                <a:spcPct val="0"/>
              </a:spcAft>
              <a:buClr>
                <a:schemeClr val="accent4">
                  <a:lumMod val="60000"/>
                  <a:lumOff val="40000"/>
                </a:schemeClr>
              </a:buClr>
              <a:buSzTx/>
              <a:buFont typeface="Wingdings" panose="05000000000000000000" pitchFamily="2" charset="2"/>
              <a:buChar char="q"/>
              <a:tabLst/>
            </a:pPr>
            <a:r>
              <a:rPr kumimoji="0" lang="es-PY" altLang="es-PY" sz="4000" b="0" i="0" u="none" strike="noStrike" cap="none" normalizeH="0" baseline="0" dirty="0" smtClean="0">
                <a:ln>
                  <a:noFill/>
                </a:ln>
                <a:solidFill>
                  <a:schemeClr val="tx1"/>
                </a:solidFill>
                <a:effectLst/>
                <a:latin typeface="Arial" panose="020B0604020202020204" pitchFamily="34" charset="0"/>
              </a:rPr>
              <a:t>Se pueden anidar unas dentro de otras siguiendo reglas específicas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PY" altLang="es-PY"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71728960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685800" y="1104899"/>
            <a:ext cx="13411200" cy="454355"/>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PY" sz="8000" dirty="0">
                <a:solidFill>
                  <a:schemeClr val="accent1">
                    <a:lumMod val="60000"/>
                    <a:lumOff val="40000"/>
                  </a:schemeClr>
                </a:solidFill>
              </a:rPr>
              <a:t>Etiquetas de estructura básica</a:t>
            </a:r>
            <a:endParaRPr lang="en-US" sz="8000" u="none" spc="6" dirty="0">
              <a:solidFill>
                <a:schemeClr val="accent1">
                  <a:lumMod val="60000"/>
                  <a:lumOff val="40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2" name="Rectangle 1"/>
          <p:cNvSpPr>
            <a:spLocks noChangeArrowheads="1"/>
          </p:cNvSpPr>
          <p:nvPr/>
        </p:nvSpPr>
        <p:spPr bwMode="auto">
          <a:xfrm>
            <a:off x="914400" y="2324100"/>
            <a:ext cx="1630680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PY" altLang="es-PY" sz="4000" b="1" i="0" u="none" strike="noStrike" cap="none" normalizeH="0" baseline="0" dirty="0" smtClean="0">
              <a:ln>
                <a:noFill/>
              </a:ln>
              <a:solidFill>
                <a:schemeClr val="tx1"/>
              </a:solidFill>
              <a:effectLst/>
              <a:latin typeface="Arial" panose="020B0604020202020204" pitchFamily="34" charset="0"/>
            </a:endParaRPr>
          </a:p>
          <a:p>
            <a:pPr lvl="0" eaLnBrk="0" fontAlgn="base" hangingPunct="0">
              <a:spcBef>
                <a:spcPct val="0"/>
              </a:spcBef>
              <a:spcAft>
                <a:spcPct val="0"/>
              </a:spcAft>
              <a:buClr>
                <a:schemeClr val="accent4">
                  <a:lumMod val="60000"/>
                  <a:lumOff val="40000"/>
                </a:schemeClr>
              </a:buClr>
            </a:pPr>
            <a:r>
              <a:rPr lang="es-MX" altLang="es-PY" sz="4000" dirty="0">
                <a:solidFill>
                  <a:srgbClr val="92D050"/>
                </a:solidFill>
                <a:latin typeface="Arial" panose="020B0604020202020204" pitchFamily="34" charset="0"/>
              </a:rPr>
              <a:t>&lt;!DOCTYPE </a:t>
            </a:r>
            <a:r>
              <a:rPr lang="es-MX" altLang="es-PY" sz="4000" dirty="0" err="1">
                <a:solidFill>
                  <a:srgbClr val="92D050"/>
                </a:solidFill>
                <a:latin typeface="Arial" panose="020B0604020202020204" pitchFamily="34" charset="0"/>
              </a:rPr>
              <a:t>html</a:t>
            </a:r>
            <a:r>
              <a:rPr lang="es-MX" altLang="es-PY" sz="4000" dirty="0">
                <a:solidFill>
                  <a:srgbClr val="92D050"/>
                </a:solidFill>
                <a:latin typeface="Arial" panose="020B0604020202020204" pitchFamily="34" charset="0"/>
              </a:rPr>
              <a:t>&gt; </a:t>
            </a:r>
            <a:r>
              <a:rPr lang="es-MX" altLang="es-PY" sz="4000" dirty="0">
                <a:latin typeface="Arial" panose="020B0604020202020204" pitchFamily="34" charset="0"/>
              </a:rPr>
              <a:t>&lt;!-- Declara la versión de HTML (HTML5) --&gt;</a:t>
            </a:r>
          </a:p>
          <a:p>
            <a:pPr lvl="0" eaLnBrk="0" fontAlgn="base" hangingPunct="0">
              <a:spcBef>
                <a:spcPct val="0"/>
              </a:spcBef>
              <a:spcAft>
                <a:spcPct val="0"/>
              </a:spcAft>
              <a:buClr>
                <a:schemeClr val="accent4">
                  <a:lumMod val="60000"/>
                  <a:lumOff val="40000"/>
                </a:schemeClr>
              </a:buClr>
            </a:pPr>
            <a:r>
              <a:rPr lang="es-MX" altLang="es-PY" sz="4000" dirty="0">
                <a:solidFill>
                  <a:srgbClr val="92D050"/>
                </a:solidFill>
                <a:latin typeface="Arial" panose="020B0604020202020204" pitchFamily="34" charset="0"/>
              </a:rPr>
              <a:t>&lt;</a:t>
            </a:r>
            <a:r>
              <a:rPr lang="es-MX" altLang="es-PY" sz="4000" dirty="0" err="1">
                <a:solidFill>
                  <a:srgbClr val="92D050"/>
                </a:solidFill>
                <a:latin typeface="Arial" panose="020B0604020202020204" pitchFamily="34" charset="0"/>
              </a:rPr>
              <a:t>html</a:t>
            </a:r>
            <a:r>
              <a:rPr lang="es-MX" altLang="es-PY" sz="4000" dirty="0">
                <a:solidFill>
                  <a:srgbClr val="92D050"/>
                </a:solidFill>
                <a:latin typeface="Arial" panose="020B0604020202020204" pitchFamily="34" charset="0"/>
              </a:rPr>
              <a:t>&gt;         </a:t>
            </a:r>
            <a:r>
              <a:rPr lang="es-MX" altLang="es-PY" sz="4000" dirty="0">
                <a:latin typeface="Arial" panose="020B0604020202020204" pitchFamily="34" charset="0"/>
              </a:rPr>
              <a:t>&lt;!-- Elemento raíz de un documento HTML --&gt;</a:t>
            </a:r>
          </a:p>
          <a:p>
            <a:pPr lvl="0" eaLnBrk="0" fontAlgn="base" hangingPunct="0">
              <a:spcBef>
                <a:spcPct val="0"/>
              </a:spcBef>
              <a:spcAft>
                <a:spcPct val="0"/>
              </a:spcAft>
              <a:buClr>
                <a:schemeClr val="accent4">
                  <a:lumMod val="60000"/>
                  <a:lumOff val="40000"/>
                </a:schemeClr>
              </a:buClr>
            </a:pPr>
            <a:r>
              <a:rPr lang="es-MX" altLang="es-PY" sz="4000" dirty="0">
                <a:solidFill>
                  <a:srgbClr val="92D050"/>
                </a:solidFill>
                <a:latin typeface="Arial" panose="020B0604020202020204" pitchFamily="34" charset="0"/>
              </a:rPr>
              <a:t>&lt;head&gt;         </a:t>
            </a:r>
            <a:r>
              <a:rPr lang="es-MX" altLang="es-PY" sz="4000" dirty="0">
                <a:latin typeface="Arial" panose="020B0604020202020204" pitchFamily="34" charset="0"/>
              </a:rPr>
              <a:t>&lt;!-- Contiene metadatos/información del documento --&gt;</a:t>
            </a:r>
          </a:p>
          <a:p>
            <a:pPr lvl="0" eaLnBrk="0" fontAlgn="base" hangingPunct="0">
              <a:spcBef>
                <a:spcPct val="0"/>
              </a:spcBef>
              <a:spcAft>
                <a:spcPct val="0"/>
              </a:spcAft>
              <a:buClr>
                <a:schemeClr val="accent4">
                  <a:lumMod val="60000"/>
                  <a:lumOff val="40000"/>
                </a:schemeClr>
              </a:buClr>
            </a:pPr>
            <a:r>
              <a:rPr lang="es-MX" altLang="es-PY" sz="4000" dirty="0">
                <a:solidFill>
                  <a:srgbClr val="92D050"/>
                </a:solidFill>
                <a:latin typeface="Arial" panose="020B0604020202020204" pitchFamily="34" charset="0"/>
              </a:rPr>
              <a:t>&lt;</a:t>
            </a:r>
            <a:r>
              <a:rPr lang="es-MX" altLang="es-PY" sz="4000" dirty="0" err="1">
                <a:solidFill>
                  <a:srgbClr val="92D050"/>
                </a:solidFill>
                <a:latin typeface="Arial" panose="020B0604020202020204" pitchFamily="34" charset="0"/>
              </a:rPr>
              <a:t>title</a:t>
            </a:r>
            <a:r>
              <a:rPr lang="es-MX" altLang="es-PY" sz="4000" dirty="0">
                <a:solidFill>
                  <a:srgbClr val="92D050"/>
                </a:solidFill>
                <a:latin typeface="Arial" panose="020B0604020202020204" pitchFamily="34" charset="0"/>
              </a:rPr>
              <a:t>&gt;        </a:t>
            </a:r>
            <a:r>
              <a:rPr lang="es-MX" altLang="es-PY" sz="4000" dirty="0">
                <a:latin typeface="Arial" panose="020B0604020202020204" pitchFamily="34" charset="0"/>
              </a:rPr>
              <a:t>&lt;!-- Define el título del documento --&gt;</a:t>
            </a:r>
          </a:p>
          <a:p>
            <a:pPr lvl="0" eaLnBrk="0" fontAlgn="base" hangingPunct="0">
              <a:spcBef>
                <a:spcPct val="0"/>
              </a:spcBef>
              <a:spcAft>
                <a:spcPct val="0"/>
              </a:spcAft>
              <a:buClr>
                <a:schemeClr val="accent4">
                  <a:lumMod val="60000"/>
                  <a:lumOff val="40000"/>
                </a:schemeClr>
              </a:buClr>
            </a:pPr>
            <a:r>
              <a:rPr lang="es-MX" altLang="es-PY" sz="4000" dirty="0">
                <a:solidFill>
                  <a:srgbClr val="92D050"/>
                </a:solidFill>
                <a:latin typeface="Arial" panose="020B0604020202020204" pitchFamily="34" charset="0"/>
              </a:rPr>
              <a:t>&lt;</a:t>
            </a:r>
            <a:r>
              <a:rPr lang="es-MX" altLang="es-PY" sz="4000" dirty="0" err="1">
                <a:solidFill>
                  <a:srgbClr val="92D050"/>
                </a:solidFill>
                <a:latin typeface="Arial" panose="020B0604020202020204" pitchFamily="34" charset="0"/>
              </a:rPr>
              <a:t>body</a:t>
            </a:r>
            <a:r>
              <a:rPr lang="es-MX" altLang="es-PY" sz="4000" dirty="0">
                <a:solidFill>
                  <a:srgbClr val="92D050"/>
                </a:solidFill>
                <a:latin typeface="Arial" panose="020B0604020202020204" pitchFamily="34" charset="0"/>
              </a:rPr>
              <a:t>&gt;         </a:t>
            </a:r>
            <a:r>
              <a:rPr lang="es-MX" altLang="es-PY" sz="4000" dirty="0">
                <a:latin typeface="Arial" panose="020B0604020202020204" pitchFamily="34" charset="0"/>
              </a:rPr>
              <a:t>&lt;!-- Contiene el contenido visible del documento --&gt;</a:t>
            </a:r>
            <a:endParaRPr kumimoji="0" lang="es-PY" altLang="es-PY"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356256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38200" y="1181100"/>
            <a:ext cx="16383000" cy="243656"/>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MX" sz="8000">
                <a:solidFill>
                  <a:schemeClr val="accent1">
                    <a:lumMod val="60000"/>
                    <a:lumOff val="40000"/>
                  </a:schemeClr>
                </a:solidFill>
              </a:rPr>
              <a:t>Etiquetas de agrupación y semánticas</a:t>
            </a:r>
            <a:endParaRPr lang="en-US" sz="8000" u="none" spc="6" dirty="0">
              <a:solidFill>
                <a:schemeClr val="accent1">
                  <a:lumMod val="60000"/>
                  <a:lumOff val="40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2" name="Rectangle 1"/>
          <p:cNvSpPr>
            <a:spLocks noChangeArrowheads="1"/>
          </p:cNvSpPr>
          <p:nvPr/>
        </p:nvSpPr>
        <p:spPr bwMode="auto">
          <a:xfrm>
            <a:off x="1149783" y="2220626"/>
            <a:ext cx="16306800" cy="6186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&lt;div&gt; </a:t>
            </a:r>
            <a:r>
              <a:rPr lang="es-MX" altLang="es-PY" sz="3600" b="1" dirty="0" smtClean="0">
                <a:solidFill>
                  <a:schemeClr val="tx1">
                    <a:lumMod val="65000"/>
                    <a:lumOff val="35000"/>
                  </a:schemeClr>
                </a:solidFill>
                <a:latin typeface="Arial" panose="020B0604020202020204" pitchFamily="34" charset="0"/>
              </a:rPr>
              <a:t>&lt;!-- </a:t>
            </a:r>
            <a:r>
              <a:rPr lang="es-MX" altLang="es-PY" sz="3600" b="1" dirty="0">
                <a:solidFill>
                  <a:schemeClr val="tx1">
                    <a:lumMod val="65000"/>
                    <a:lumOff val="35000"/>
                  </a:schemeClr>
                </a:solidFill>
                <a:latin typeface="Arial" panose="020B0604020202020204" pitchFamily="34" charset="0"/>
              </a:rPr>
              <a:t>División genérica, contenedor sin significado semántico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span</a:t>
            </a:r>
            <a:r>
              <a:rPr lang="es-MX" altLang="es-PY" sz="3600" b="1" dirty="0" smtClean="0">
                <a:solidFill>
                  <a:srgbClr val="92D050"/>
                </a:solidFill>
                <a:latin typeface="Arial" panose="020B0604020202020204" pitchFamily="34" charset="0"/>
              </a:rPr>
              <a:t>&gt;</a:t>
            </a:r>
            <a:r>
              <a:rPr lang="es-MX" altLang="es-PY" sz="3600" b="1" dirty="0" smtClean="0">
                <a:solidFill>
                  <a:schemeClr val="tx1">
                    <a:lumMod val="65000"/>
                    <a:lumOff val="35000"/>
                  </a:schemeClr>
                </a:solidFill>
                <a:latin typeface="Arial" panose="020B0604020202020204" pitchFamily="34" charset="0"/>
              </a:rPr>
              <a:t>&lt;!-- </a:t>
            </a:r>
            <a:r>
              <a:rPr lang="es-MX" altLang="es-PY" sz="3600" b="1" dirty="0">
                <a:solidFill>
                  <a:schemeClr val="tx1">
                    <a:lumMod val="65000"/>
                    <a:lumOff val="35000"/>
                  </a:schemeClr>
                </a:solidFill>
                <a:latin typeface="Arial" panose="020B0604020202020204" pitchFamily="34" charset="0"/>
              </a:rPr>
              <a:t>Contenedor en línea sin significado semántico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header</a:t>
            </a:r>
            <a:r>
              <a:rPr lang="es-MX" altLang="es-PY" sz="3600" b="1" dirty="0" smtClean="0">
                <a:solidFill>
                  <a:srgbClr val="92D050"/>
                </a:solidFill>
                <a:latin typeface="Arial" panose="020B0604020202020204" pitchFamily="34" charset="0"/>
              </a:rPr>
              <a:t>&gt;</a:t>
            </a:r>
            <a:r>
              <a:rPr lang="es-MX" altLang="es-PY" sz="3600" b="1" dirty="0" smtClean="0">
                <a:solidFill>
                  <a:schemeClr val="tx1">
                    <a:lumMod val="65000"/>
                    <a:lumOff val="35000"/>
                  </a:schemeClr>
                </a:solidFill>
                <a:latin typeface="Arial" panose="020B0604020202020204" pitchFamily="34" charset="0"/>
              </a:rPr>
              <a:t>&lt;!-- </a:t>
            </a:r>
            <a:r>
              <a:rPr lang="es-MX" altLang="es-PY" sz="3600" b="1" dirty="0">
                <a:solidFill>
                  <a:schemeClr val="tx1">
                    <a:lumMod val="65000"/>
                    <a:lumOff val="35000"/>
                  </a:schemeClr>
                </a:solidFill>
                <a:latin typeface="Arial" panose="020B0604020202020204" pitchFamily="34" charset="0"/>
              </a:rPr>
              <a:t>Encabezado de una sección o página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nav</a:t>
            </a:r>
            <a:r>
              <a:rPr lang="es-MX" altLang="es-PY" sz="3600" b="1" dirty="0">
                <a:solidFill>
                  <a:srgbClr val="92D050"/>
                </a:solidFill>
                <a:latin typeface="Arial" panose="020B0604020202020204" pitchFamily="34" charset="0"/>
              </a:rPr>
              <a:t>&gt;     </a:t>
            </a:r>
            <a:r>
              <a:rPr lang="es-MX" altLang="es-PY" sz="3600" b="1" dirty="0" smtClean="0">
                <a:solidFill>
                  <a:schemeClr val="tx1">
                    <a:lumMod val="65000"/>
                    <a:lumOff val="35000"/>
                  </a:schemeClr>
                </a:solidFill>
                <a:latin typeface="Arial" panose="020B0604020202020204" pitchFamily="34" charset="0"/>
              </a:rPr>
              <a:t>&lt;!-- </a:t>
            </a:r>
            <a:r>
              <a:rPr lang="es-MX" altLang="es-PY" sz="3600" b="1" dirty="0">
                <a:solidFill>
                  <a:schemeClr val="tx1">
                    <a:lumMod val="65000"/>
                    <a:lumOff val="35000"/>
                  </a:schemeClr>
                </a:solidFill>
                <a:latin typeface="Arial" panose="020B0604020202020204" pitchFamily="34" charset="0"/>
              </a:rPr>
              <a:t>Sección de navegación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main</a:t>
            </a:r>
            <a:r>
              <a:rPr lang="es-MX" altLang="es-PY" sz="3600" b="1" dirty="0">
                <a:solidFill>
                  <a:srgbClr val="92D050"/>
                </a:solidFill>
                <a:latin typeface="Arial" panose="020B0604020202020204" pitchFamily="34" charset="0"/>
              </a:rPr>
              <a:t>&gt;     </a:t>
            </a:r>
            <a:r>
              <a:rPr lang="es-MX" altLang="es-PY" sz="3600" b="1" dirty="0" smtClean="0">
                <a:solidFill>
                  <a:srgbClr val="92D050"/>
                </a:solidFill>
                <a:latin typeface="Arial" panose="020B0604020202020204" pitchFamily="34" charset="0"/>
              </a:rPr>
              <a:t> </a:t>
            </a:r>
            <a:r>
              <a:rPr lang="es-MX" altLang="es-PY" sz="3600" b="1" dirty="0">
                <a:solidFill>
                  <a:schemeClr val="tx1">
                    <a:lumMod val="65000"/>
                    <a:lumOff val="35000"/>
                  </a:schemeClr>
                </a:solidFill>
                <a:latin typeface="Arial" panose="020B0604020202020204" pitchFamily="34" charset="0"/>
              </a:rPr>
              <a:t>&lt;!-- Contenido principal de la página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section</a:t>
            </a:r>
            <a:r>
              <a:rPr lang="es-MX" altLang="es-PY" sz="3600" b="1" dirty="0">
                <a:solidFill>
                  <a:srgbClr val="92D050"/>
                </a:solidFill>
                <a:latin typeface="Arial" panose="020B0604020202020204" pitchFamily="34" charset="0"/>
              </a:rPr>
              <a:t>&gt;   </a:t>
            </a:r>
            <a:r>
              <a:rPr lang="es-MX" altLang="es-PY" sz="3600" b="1" dirty="0" smtClean="0">
                <a:solidFill>
                  <a:schemeClr val="tx1">
                    <a:lumMod val="65000"/>
                    <a:lumOff val="35000"/>
                  </a:schemeClr>
                </a:solidFill>
                <a:latin typeface="Arial" panose="020B0604020202020204" pitchFamily="34" charset="0"/>
              </a:rPr>
              <a:t>&lt;!-- </a:t>
            </a:r>
            <a:r>
              <a:rPr lang="es-MX" altLang="es-PY" sz="3600" b="1" dirty="0">
                <a:solidFill>
                  <a:schemeClr val="tx1">
                    <a:lumMod val="65000"/>
                    <a:lumOff val="35000"/>
                  </a:schemeClr>
                </a:solidFill>
                <a:latin typeface="Arial" panose="020B0604020202020204" pitchFamily="34" charset="0"/>
              </a:rPr>
              <a:t>Sección genérica de contenido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article</a:t>
            </a:r>
            <a:r>
              <a:rPr lang="es-MX" altLang="es-PY" sz="3600" b="1" dirty="0">
                <a:solidFill>
                  <a:srgbClr val="92D050"/>
                </a:solidFill>
                <a:latin typeface="Arial" panose="020B0604020202020204" pitchFamily="34" charset="0"/>
              </a:rPr>
              <a:t>&gt;     </a:t>
            </a:r>
            <a:r>
              <a:rPr lang="es-MX" altLang="es-PY" sz="3600" b="1" dirty="0" smtClean="0">
                <a:solidFill>
                  <a:schemeClr val="tx1">
                    <a:lumMod val="65000"/>
                    <a:lumOff val="35000"/>
                  </a:schemeClr>
                </a:solidFill>
                <a:latin typeface="Arial" panose="020B0604020202020204" pitchFamily="34" charset="0"/>
              </a:rPr>
              <a:t>&lt;!-- </a:t>
            </a:r>
            <a:r>
              <a:rPr lang="es-MX" altLang="es-PY" sz="3600" b="1" dirty="0">
                <a:solidFill>
                  <a:schemeClr val="tx1">
                    <a:lumMod val="65000"/>
                    <a:lumOff val="35000"/>
                  </a:schemeClr>
                </a:solidFill>
                <a:latin typeface="Arial" panose="020B0604020202020204" pitchFamily="34" charset="0"/>
              </a:rPr>
              <a:t>Contenido independiente y </a:t>
            </a:r>
            <a:r>
              <a:rPr lang="es-MX" altLang="es-PY" sz="3600" b="1" dirty="0" err="1">
                <a:solidFill>
                  <a:schemeClr val="tx1">
                    <a:lumMod val="65000"/>
                    <a:lumOff val="35000"/>
                  </a:schemeClr>
                </a:solidFill>
                <a:latin typeface="Arial" panose="020B0604020202020204" pitchFamily="34" charset="0"/>
              </a:rPr>
              <a:t>autocontenido</a:t>
            </a:r>
            <a:r>
              <a:rPr lang="es-MX" altLang="es-PY" sz="3600" b="1" dirty="0">
                <a:solidFill>
                  <a:schemeClr val="tx1">
                    <a:lumMod val="65000"/>
                    <a:lumOff val="35000"/>
                  </a:schemeClr>
                </a:solidFill>
                <a:latin typeface="Arial" panose="020B0604020202020204" pitchFamily="34" charset="0"/>
              </a:rPr>
              <a:t>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aside</a:t>
            </a:r>
            <a:r>
              <a:rPr lang="es-MX" altLang="es-PY" sz="3600" b="1" dirty="0">
                <a:solidFill>
                  <a:srgbClr val="92D050"/>
                </a:solidFill>
                <a:latin typeface="Arial" panose="020B0604020202020204" pitchFamily="34" charset="0"/>
              </a:rPr>
              <a:t>&gt;       </a:t>
            </a:r>
            <a:r>
              <a:rPr lang="es-MX" altLang="es-PY" sz="3600" b="1" dirty="0" smtClean="0">
                <a:solidFill>
                  <a:schemeClr val="tx1">
                    <a:lumMod val="65000"/>
                    <a:lumOff val="35000"/>
                  </a:schemeClr>
                </a:solidFill>
                <a:latin typeface="Arial" panose="020B0604020202020204" pitchFamily="34" charset="0"/>
              </a:rPr>
              <a:t>&lt;!-- </a:t>
            </a:r>
            <a:r>
              <a:rPr lang="es-MX" altLang="es-PY" sz="3600" b="1" dirty="0">
                <a:solidFill>
                  <a:schemeClr val="tx1">
                    <a:lumMod val="65000"/>
                    <a:lumOff val="35000"/>
                  </a:schemeClr>
                </a:solidFill>
                <a:latin typeface="Arial" panose="020B0604020202020204" pitchFamily="34" charset="0"/>
              </a:rPr>
              <a:t>Contenido relacionado indirectamente con el principal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footer</a:t>
            </a:r>
            <a:r>
              <a:rPr lang="es-MX" altLang="es-PY" sz="3600" b="1" dirty="0">
                <a:solidFill>
                  <a:srgbClr val="92D050"/>
                </a:solidFill>
                <a:latin typeface="Arial" panose="020B0604020202020204" pitchFamily="34" charset="0"/>
              </a:rPr>
              <a:t>&gt;     </a:t>
            </a:r>
            <a:r>
              <a:rPr lang="es-MX" altLang="es-PY" sz="3600" b="1" dirty="0" smtClean="0">
                <a:solidFill>
                  <a:schemeClr val="tx1">
                    <a:lumMod val="65000"/>
                    <a:lumOff val="35000"/>
                  </a:schemeClr>
                </a:solidFill>
                <a:latin typeface="Arial" panose="020B0604020202020204" pitchFamily="34" charset="0"/>
              </a:rPr>
              <a:t>&lt;!-- </a:t>
            </a:r>
            <a:r>
              <a:rPr lang="es-MX" altLang="es-PY" sz="3600" b="1" dirty="0">
                <a:solidFill>
                  <a:schemeClr val="tx1">
                    <a:lumMod val="65000"/>
                    <a:lumOff val="35000"/>
                  </a:schemeClr>
                </a:solidFill>
                <a:latin typeface="Arial" panose="020B0604020202020204" pitchFamily="34" charset="0"/>
              </a:rPr>
              <a:t>Pie de página o sección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&lt;figure&gt;  </a:t>
            </a:r>
            <a:r>
              <a:rPr lang="es-MX" altLang="es-PY" sz="3600" b="1" dirty="0" smtClean="0">
                <a:solidFill>
                  <a:schemeClr val="tx1">
                    <a:lumMod val="65000"/>
                    <a:lumOff val="35000"/>
                  </a:schemeClr>
                </a:solidFill>
                <a:latin typeface="Arial" panose="020B0604020202020204" pitchFamily="34" charset="0"/>
              </a:rPr>
              <a:t>&lt;!-- </a:t>
            </a:r>
            <a:r>
              <a:rPr lang="es-MX" altLang="es-PY" sz="3600" b="1" dirty="0">
                <a:solidFill>
                  <a:schemeClr val="tx1">
                    <a:lumMod val="65000"/>
                    <a:lumOff val="35000"/>
                  </a:schemeClr>
                </a:solidFill>
                <a:latin typeface="Arial" panose="020B0604020202020204" pitchFamily="34" charset="0"/>
              </a:rPr>
              <a:t>Contenido autónomo como ilustraciones, diagramas, etc.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figcaption</a:t>
            </a:r>
            <a:r>
              <a:rPr lang="es-MX" altLang="es-PY" sz="3600" b="1" dirty="0">
                <a:solidFill>
                  <a:srgbClr val="92D050"/>
                </a:solidFill>
                <a:latin typeface="Arial" panose="020B0604020202020204" pitchFamily="34" charset="0"/>
              </a:rPr>
              <a:t>&gt;   </a:t>
            </a:r>
            <a:r>
              <a:rPr lang="es-MX" altLang="es-PY" sz="3600" b="1" dirty="0">
                <a:solidFill>
                  <a:schemeClr val="tx1">
                    <a:lumMod val="65000"/>
                    <a:lumOff val="35000"/>
                  </a:schemeClr>
                </a:solidFill>
                <a:latin typeface="Arial" panose="020B0604020202020204" pitchFamily="34" charset="0"/>
              </a:rPr>
              <a:t>&lt;!-- Leyenda o descripción de una figura --&gt;</a:t>
            </a:r>
            <a:endParaRPr kumimoji="0" lang="es-PY" altLang="es-PY" sz="3600" b="0" i="0" u="none" strike="noStrike" cap="none" normalizeH="0" baseline="0" dirty="0" smtClean="0">
              <a:ln>
                <a:noFill/>
              </a:ln>
              <a:solidFill>
                <a:schemeClr val="tx1">
                  <a:lumMod val="65000"/>
                  <a:lumOff val="35000"/>
                </a:schemeClr>
              </a:solidFill>
              <a:effectLst/>
              <a:latin typeface="Arial" panose="020B0604020202020204" pitchFamily="34" charset="0"/>
            </a:endParaRPr>
          </a:p>
        </p:txBody>
      </p:sp>
    </p:spTree>
    <p:extLst>
      <p:ext uri="{BB962C8B-B14F-4D97-AF65-F5344CB8AC3E}">
        <p14:creationId xmlns:p14="http://schemas.microsoft.com/office/powerpoint/2010/main" val="39771984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38200" y="1181100"/>
            <a:ext cx="16383000" cy="454355"/>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PY" sz="8000">
                <a:solidFill>
                  <a:schemeClr val="accent1">
                    <a:lumMod val="75000"/>
                  </a:schemeClr>
                </a:solidFill>
              </a:rPr>
              <a:t>Etiquetas para listas</a:t>
            </a:r>
            <a:endParaRPr lang="en-US" sz="8000" u="none" spc="6" dirty="0">
              <a:solidFill>
                <a:schemeClr val="accent1">
                  <a:lumMod val="75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2" name="Rectangle 1"/>
          <p:cNvSpPr>
            <a:spLocks noChangeArrowheads="1"/>
          </p:cNvSpPr>
          <p:nvPr/>
        </p:nvSpPr>
        <p:spPr bwMode="auto">
          <a:xfrm>
            <a:off x="1119303" y="2400300"/>
            <a:ext cx="16306800"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ul</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Lista desordenada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ol</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Lista ordenada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&lt;li&gt;           </a:t>
            </a:r>
            <a:r>
              <a:rPr lang="es-MX" altLang="es-PY" sz="3600" b="1" dirty="0">
                <a:latin typeface="Arial" panose="020B0604020202020204" pitchFamily="34" charset="0"/>
              </a:rPr>
              <a:t>&lt;!-- Elemento de lista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&lt;dl&gt;           </a:t>
            </a:r>
            <a:r>
              <a:rPr lang="es-MX" altLang="es-PY" sz="3600" b="1" dirty="0">
                <a:latin typeface="Arial" panose="020B0604020202020204" pitchFamily="34" charset="0"/>
              </a:rPr>
              <a:t>&lt;!-- Lista de definiciones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dt</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Término en una lista de definiciones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dd</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Descripción en una lista de definiciones --&gt;</a:t>
            </a:r>
            <a:endParaRPr kumimoji="0" lang="es-PY" altLang="es-PY" sz="3600"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1026807663"/>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38200" y="1181100"/>
            <a:ext cx="16383000" cy="454355"/>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PY" sz="8000">
                <a:solidFill>
                  <a:schemeClr val="accent1">
                    <a:lumMod val="75000"/>
                  </a:schemeClr>
                </a:solidFill>
              </a:rPr>
              <a:t>Etiquetas para listas</a:t>
            </a:r>
            <a:endParaRPr lang="en-US" sz="8000" u="none" spc="6" dirty="0">
              <a:solidFill>
                <a:schemeClr val="accent1">
                  <a:lumMod val="75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2" name="Rectangle 1"/>
          <p:cNvSpPr>
            <a:spLocks noChangeArrowheads="1"/>
          </p:cNvSpPr>
          <p:nvPr/>
        </p:nvSpPr>
        <p:spPr bwMode="auto">
          <a:xfrm>
            <a:off x="1119303" y="2400300"/>
            <a:ext cx="16306800"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ul</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Lista desordenada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ol</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Lista ordenada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&lt;li&gt;           </a:t>
            </a:r>
            <a:r>
              <a:rPr lang="es-MX" altLang="es-PY" sz="3600" b="1" dirty="0">
                <a:latin typeface="Arial" panose="020B0604020202020204" pitchFamily="34" charset="0"/>
              </a:rPr>
              <a:t>&lt;!-- Elemento de lista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&lt;dl&gt;           </a:t>
            </a:r>
            <a:r>
              <a:rPr lang="es-MX" altLang="es-PY" sz="3600" b="1" dirty="0">
                <a:latin typeface="Arial" panose="020B0604020202020204" pitchFamily="34" charset="0"/>
              </a:rPr>
              <a:t>&lt;!-- Lista de definiciones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dt</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Término en una lista de definiciones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dd</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Descripción en una lista de definiciones --&gt;</a:t>
            </a:r>
            <a:endParaRPr kumimoji="0" lang="es-PY" altLang="es-PY" sz="3600"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152313026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38200" y="1181100"/>
            <a:ext cx="16383000" cy="454355"/>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PY" sz="8000" dirty="0">
                <a:solidFill>
                  <a:schemeClr val="tx2">
                    <a:lumMod val="60000"/>
                    <a:lumOff val="40000"/>
                  </a:schemeClr>
                </a:solidFill>
              </a:rPr>
              <a:t>Etiquetas para enlaces e imágenes</a:t>
            </a:r>
            <a:endParaRPr lang="en-US" sz="8000" u="none" spc="6" dirty="0">
              <a:solidFill>
                <a:schemeClr val="tx2">
                  <a:lumMod val="60000"/>
                  <a:lumOff val="40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2" name="Rectangle 1"/>
          <p:cNvSpPr>
            <a:spLocks noChangeArrowheads="1"/>
          </p:cNvSpPr>
          <p:nvPr/>
        </p:nvSpPr>
        <p:spPr bwMode="auto">
          <a:xfrm>
            <a:off x="1119302" y="3220639"/>
            <a:ext cx="17168697"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&lt;a&gt;            </a:t>
            </a:r>
            <a:r>
              <a:rPr lang="es-MX" altLang="es-PY" sz="3600" b="1" dirty="0">
                <a:latin typeface="Arial" panose="020B0604020202020204" pitchFamily="34" charset="0"/>
              </a:rPr>
              <a:t>&lt;!-- Enlace a otra página o recurso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img</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Imagen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picture</a:t>
            </a:r>
            <a:r>
              <a:rPr lang="es-MX" altLang="es-PY" sz="3600" b="1" dirty="0">
                <a:solidFill>
                  <a:srgbClr val="92D050"/>
                </a:solidFill>
                <a:latin typeface="Arial" panose="020B0604020202020204" pitchFamily="34" charset="0"/>
              </a:rPr>
              <a:t>&gt; </a:t>
            </a:r>
            <a:r>
              <a:rPr lang="es-MX" altLang="es-PY" sz="3600" b="1" dirty="0" smtClean="0">
                <a:latin typeface="Arial" panose="020B0604020202020204" pitchFamily="34" charset="0"/>
              </a:rPr>
              <a:t>&lt;!-- </a:t>
            </a:r>
            <a:r>
              <a:rPr lang="es-MX" altLang="es-PY" sz="3600" b="1" dirty="0">
                <a:latin typeface="Arial" panose="020B0604020202020204" pitchFamily="34" charset="0"/>
              </a:rPr>
              <a:t>Contiene múltiples fuentes de imagen para </a:t>
            </a:r>
            <a:r>
              <a:rPr lang="es-MX" altLang="es-PY" sz="3600" b="1" dirty="0" err="1">
                <a:latin typeface="Arial" panose="020B0604020202020204" pitchFamily="34" charset="0"/>
              </a:rPr>
              <a:t>responsividad</a:t>
            </a:r>
            <a:r>
              <a:rPr lang="es-MX" altLang="es-PY" sz="3600" b="1" dirty="0">
                <a:latin typeface="Arial" panose="020B0604020202020204" pitchFamily="34" charset="0"/>
              </a:rPr>
              <a:t>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source</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Especifica recursos multimedia alternativos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map</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Define un mapa de imagen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area</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Define un área dentro de un mapa de imagen --&gt;</a:t>
            </a:r>
            <a:endParaRPr kumimoji="0" lang="es-PY" altLang="es-PY" sz="3600"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2820825306"/>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38200" y="1181100"/>
            <a:ext cx="16383000" cy="454355"/>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PY" sz="8000">
                <a:solidFill>
                  <a:schemeClr val="accent1">
                    <a:lumMod val="60000"/>
                    <a:lumOff val="40000"/>
                  </a:schemeClr>
                </a:solidFill>
              </a:rPr>
              <a:t>Etiquetas para tablas</a:t>
            </a:r>
            <a:endParaRPr lang="en-US" sz="8000" u="none" spc="6" dirty="0">
              <a:solidFill>
                <a:schemeClr val="accent1">
                  <a:lumMod val="60000"/>
                  <a:lumOff val="40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2" name="Rectangle 1"/>
          <p:cNvSpPr>
            <a:spLocks noChangeArrowheads="1"/>
          </p:cNvSpPr>
          <p:nvPr/>
        </p:nvSpPr>
        <p:spPr bwMode="auto">
          <a:xfrm>
            <a:off x="1119302" y="2112644"/>
            <a:ext cx="17168697" cy="56323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table</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Define una tabla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caption</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Título de la tabla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thead</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Grupo de filas de encabezado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tbody</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Grupo de filas de cuerpo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tfoot</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Grupo de filas de pie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tr</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Fila de tabla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th</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Celda de encabezado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td</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Celda de datos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a:t>
            </a:r>
            <a:r>
              <a:rPr lang="es-MX" altLang="es-PY" sz="3600" b="1" dirty="0" err="1">
                <a:solidFill>
                  <a:srgbClr val="92D050"/>
                </a:solidFill>
                <a:latin typeface="Arial" panose="020B0604020202020204" pitchFamily="34" charset="0"/>
              </a:rPr>
              <a:t>colgroup</a:t>
            </a:r>
            <a:r>
              <a:rPr lang="es-MX" altLang="es-PY" sz="3600" b="1" dirty="0">
                <a:solidFill>
                  <a:srgbClr val="92D050"/>
                </a:solidFill>
                <a:latin typeface="Arial" panose="020B0604020202020204" pitchFamily="34" charset="0"/>
              </a:rPr>
              <a:t>&gt;     </a:t>
            </a:r>
            <a:r>
              <a:rPr lang="es-MX" altLang="es-PY" sz="3600" b="1" dirty="0">
                <a:latin typeface="Arial" panose="020B0604020202020204" pitchFamily="34" charset="0"/>
              </a:rPr>
              <a:t>&lt;!-- Grupo de columnas --&gt;</a:t>
            </a:r>
          </a:p>
          <a:p>
            <a:pPr lvl="0" eaLnBrk="0" fontAlgn="base" hangingPunct="0">
              <a:spcBef>
                <a:spcPct val="0"/>
              </a:spcBef>
              <a:spcAft>
                <a:spcPct val="0"/>
              </a:spcAft>
            </a:pPr>
            <a:r>
              <a:rPr lang="es-MX" altLang="es-PY" sz="3600" b="1" dirty="0">
                <a:solidFill>
                  <a:srgbClr val="92D050"/>
                </a:solidFill>
                <a:latin typeface="Arial" panose="020B0604020202020204" pitchFamily="34" charset="0"/>
              </a:rPr>
              <a:t>&lt;col&gt;          </a:t>
            </a:r>
            <a:r>
              <a:rPr lang="es-MX" altLang="es-PY" sz="3600" b="1" dirty="0">
                <a:latin typeface="Arial" panose="020B0604020202020204" pitchFamily="34" charset="0"/>
              </a:rPr>
              <a:t>&lt;!-- Propiedades para columnas --&gt;</a:t>
            </a:r>
            <a:endParaRPr kumimoji="0" lang="es-PY" altLang="es-PY" sz="3600"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8911445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38200" y="1181100"/>
            <a:ext cx="16383000" cy="454355"/>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PY" sz="8000" dirty="0">
                <a:solidFill>
                  <a:schemeClr val="accent1">
                    <a:lumMod val="60000"/>
                    <a:lumOff val="40000"/>
                  </a:schemeClr>
                </a:solidFill>
              </a:rPr>
              <a:t>Etiquetas para formularios</a:t>
            </a:r>
            <a:endParaRPr lang="en-US" sz="8000" u="none" spc="6" dirty="0">
              <a:solidFill>
                <a:schemeClr val="accent1">
                  <a:lumMod val="60000"/>
                  <a:lumOff val="40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2" name="Rectangle 1"/>
          <p:cNvSpPr>
            <a:spLocks noChangeArrowheads="1"/>
          </p:cNvSpPr>
          <p:nvPr/>
        </p:nvSpPr>
        <p:spPr bwMode="auto">
          <a:xfrm>
            <a:off x="1119302" y="1835645"/>
            <a:ext cx="17168697" cy="61863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form</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Formulario para entrada de usuario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&lt;input&gt;        </a:t>
            </a:r>
            <a:r>
              <a:rPr lang="es-PY" altLang="es-PY" sz="3600" dirty="0">
                <a:latin typeface="Arial" panose="020B0604020202020204" pitchFamily="34" charset="0"/>
              </a:rPr>
              <a:t>&lt;!-- Campo de entrada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textarea</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Área de texto </a:t>
            </a:r>
            <a:r>
              <a:rPr lang="es-PY" altLang="es-PY" sz="3600" dirty="0" err="1">
                <a:latin typeface="Arial" panose="020B0604020202020204" pitchFamily="34" charset="0"/>
              </a:rPr>
              <a:t>multilínea</a:t>
            </a:r>
            <a:r>
              <a:rPr lang="es-PY" altLang="es-PY" sz="3600" dirty="0">
                <a:latin typeface="Arial" panose="020B0604020202020204" pitchFamily="34" charset="0"/>
              </a:rPr>
              <a:t>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button</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Botón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select</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Lista desplegable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option</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Opción en una lista desplegable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optgroup</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Grupo de opciones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label</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Etiqueta para un elemento de formulario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fieldset</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Grupo de elementos relacionados en un formulario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legend</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Título para un </a:t>
            </a:r>
            <a:r>
              <a:rPr lang="es-PY" altLang="es-PY" sz="3600" dirty="0" err="1">
                <a:latin typeface="Arial" panose="020B0604020202020204" pitchFamily="34" charset="0"/>
              </a:rPr>
              <a:t>fieldset</a:t>
            </a:r>
            <a:r>
              <a:rPr lang="es-PY" altLang="es-PY" sz="3600" dirty="0">
                <a:latin typeface="Arial" panose="020B0604020202020204" pitchFamily="34" charset="0"/>
              </a:rPr>
              <a:t>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datalist</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Lista predefinida de opciones para inputs --&gt;</a:t>
            </a:r>
            <a:endParaRPr kumimoji="0" lang="es-PY" altLang="es-PY" sz="3600"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234996017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38200" y="1181100"/>
            <a:ext cx="16383000" cy="454355"/>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PY" sz="8000" dirty="0">
                <a:solidFill>
                  <a:schemeClr val="tx2">
                    <a:lumMod val="60000"/>
                    <a:lumOff val="40000"/>
                  </a:schemeClr>
                </a:solidFill>
              </a:rPr>
              <a:t>Etiquetas para multimedia</a:t>
            </a:r>
            <a:endParaRPr lang="en-US" sz="8000" u="none" spc="6" dirty="0">
              <a:solidFill>
                <a:schemeClr val="tx2">
                  <a:lumMod val="60000"/>
                  <a:lumOff val="40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2" name="Rectangle 1"/>
          <p:cNvSpPr>
            <a:spLocks noChangeArrowheads="1"/>
          </p:cNvSpPr>
          <p:nvPr/>
        </p:nvSpPr>
        <p:spPr bwMode="auto">
          <a:xfrm>
            <a:off x="1119302" y="3220639"/>
            <a:ext cx="17168697"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s-PY" altLang="es-PY" sz="3600" dirty="0">
                <a:solidFill>
                  <a:srgbClr val="92D050"/>
                </a:solidFill>
                <a:latin typeface="Arial" panose="020B0604020202020204" pitchFamily="34" charset="0"/>
              </a:rPr>
              <a:t>&lt;audio&gt;        </a:t>
            </a:r>
            <a:r>
              <a:rPr lang="es-PY" altLang="es-PY" sz="3600" dirty="0">
                <a:latin typeface="Arial" panose="020B0604020202020204" pitchFamily="34" charset="0"/>
              </a:rPr>
              <a:t>&lt;!-- Contenido de audio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&lt;video&gt;        </a:t>
            </a:r>
            <a:r>
              <a:rPr lang="es-PY" altLang="es-PY" sz="3600" dirty="0">
                <a:latin typeface="Arial" panose="020B0604020202020204" pitchFamily="34" charset="0"/>
              </a:rPr>
              <a:t>&lt;!-- Contenido de video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track</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Texto de pista para elementos multimedia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iframe</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Marco en línea para contenido externo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canvas</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Área de dibujo para gráficos --&gt;</a:t>
            </a:r>
          </a:p>
          <a:p>
            <a:pPr lvl="0" eaLnBrk="0" fontAlgn="base" hangingPunct="0">
              <a:spcBef>
                <a:spcPct val="0"/>
              </a:spcBef>
              <a:spcAft>
                <a:spcPct val="0"/>
              </a:spcAft>
            </a:pPr>
            <a:r>
              <a:rPr lang="es-PY" altLang="es-PY" sz="3600" dirty="0">
                <a:solidFill>
                  <a:srgbClr val="92D050"/>
                </a:solidFill>
                <a:latin typeface="Arial" panose="020B0604020202020204" pitchFamily="34" charset="0"/>
              </a:rPr>
              <a:t>&lt;</a:t>
            </a:r>
            <a:r>
              <a:rPr lang="es-PY" altLang="es-PY" sz="3600" dirty="0" err="1">
                <a:solidFill>
                  <a:srgbClr val="92D050"/>
                </a:solidFill>
                <a:latin typeface="Arial" panose="020B0604020202020204" pitchFamily="34" charset="0"/>
              </a:rPr>
              <a:t>svg</a:t>
            </a:r>
            <a:r>
              <a:rPr lang="es-PY" altLang="es-PY" sz="3600" dirty="0">
                <a:solidFill>
                  <a:srgbClr val="92D050"/>
                </a:solidFill>
                <a:latin typeface="Arial" panose="020B0604020202020204" pitchFamily="34" charset="0"/>
              </a:rPr>
              <a:t>&gt;          </a:t>
            </a:r>
            <a:r>
              <a:rPr lang="es-PY" altLang="es-PY" sz="3600" dirty="0">
                <a:latin typeface="Arial" panose="020B0604020202020204" pitchFamily="34" charset="0"/>
              </a:rPr>
              <a:t>&lt;!-- Gráficos vectoriales escalables --&gt;</a:t>
            </a:r>
            <a:endParaRPr kumimoji="0" lang="es-PY" altLang="es-PY" sz="3600"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866589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724400" y="849035"/>
            <a:ext cx="7543800" cy="2618066"/>
            <a:chOff x="-1230674" y="-2881291"/>
            <a:chExt cx="17068800" cy="5649290"/>
          </a:xfrm>
        </p:grpSpPr>
        <p:sp>
          <p:nvSpPr>
            <p:cNvPr id="3" name="TextBox 3"/>
            <p:cNvSpPr txBox="1"/>
            <p:nvPr/>
          </p:nvSpPr>
          <p:spPr>
            <a:xfrm>
              <a:off x="-1230674" y="-2881291"/>
              <a:ext cx="17068800" cy="1549621"/>
            </a:xfrm>
            <a:prstGeom prst="rect">
              <a:avLst/>
            </a:prstGeom>
          </p:spPr>
          <p:txBody>
            <a:bodyPr wrap="square" lIns="0" tIns="0" rIns="0" bIns="0" rtlCol="0" anchor="t">
              <a:spAutoFit/>
            </a:bodyPr>
            <a:lstStyle/>
            <a:p>
              <a:pPr lvl="0">
                <a:lnSpc>
                  <a:spcPts val="5599"/>
                </a:lnSpc>
                <a:spcBef>
                  <a:spcPct val="0"/>
                </a:spcBef>
              </a:pPr>
              <a:r>
                <a:rPr lang="en-US" sz="6600" b="1" dirty="0" smtClean="0">
                  <a:solidFill>
                    <a:srgbClr val="1836B2"/>
                  </a:solidFill>
                  <a:latin typeface="Fira Sans Medium"/>
                  <a:ea typeface="Fira Sans Medium"/>
                  <a:cs typeface="Fira Sans Medium"/>
                  <a:sym typeface="Fira Sans Medium"/>
                </a:rPr>
                <a:t>Que es JavaScript?</a:t>
              </a:r>
            </a:p>
          </p:txBody>
        </p:sp>
        <p:sp>
          <p:nvSpPr>
            <p:cNvPr id="4" name="TextBox 4"/>
            <p:cNvSpPr txBox="1"/>
            <p:nvPr/>
          </p:nvSpPr>
          <p:spPr>
            <a:xfrm>
              <a:off x="0" y="2365838"/>
              <a:ext cx="5592123" cy="402161"/>
            </a:xfrm>
            <a:prstGeom prst="rect">
              <a:avLst/>
            </a:prstGeom>
          </p:spPr>
          <p:txBody>
            <a:bodyPr lIns="0" tIns="0" rIns="0" bIns="0" rtlCol="0" anchor="t">
              <a:spAutoFit/>
            </a:bodyPr>
            <a:lstStyle/>
            <a:p>
              <a:pPr marL="0" lvl="0" indent="0" algn="l">
                <a:lnSpc>
                  <a:spcPts val="2520"/>
                </a:lnSpc>
                <a:spcBef>
                  <a:spcPct val="0"/>
                </a:spcBef>
              </a:pPr>
              <a:endParaRPr lang="en-US" sz="1800" u="none" spc="9" dirty="0">
                <a:solidFill>
                  <a:srgbClr val="000000"/>
                </a:solidFill>
                <a:latin typeface="Fira Sans Light"/>
                <a:ea typeface="Fira Sans Light"/>
                <a:cs typeface="Fira Sans Light"/>
                <a:sym typeface="Fira Sans Light"/>
              </a:endParaRPr>
            </a:p>
          </p:txBody>
        </p:sp>
      </p:grpSp>
      <p:grpSp>
        <p:nvGrpSpPr>
          <p:cNvPr id="5" name="Group 5"/>
          <p:cNvGrpSpPr/>
          <p:nvPr/>
        </p:nvGrpSpPr>
        <p:grpSpPr>
          <a:xfrm>
            <a:off x="0" y="9305925"/>
            <a:ext cx="19280880" cy="1312977"/>
            <a:chOff x="0" y="0"/>
            <a:chExt cx="25707840" cy="1750636"/>
          </a:xfrm>
        </p:grpSpPr>
        <p:grpSp>
          <p:nvGrpSpPr>
            <p:cNvPr id="6" name="Group 6"/>
            <p:cNvGrpSpPr/>
            <p:nvPr/>
          </p:nvGrpSpPr>
          <p:grpSpPr>
            <a:xfrm rot="5400000">
              <a:off x="13125860" y="-10831345"/>
              <a:ext cx="1750636" cy="23413325"/>
              <a:chOff x="0" y="0"/>
              <a:chExt cx="3130550" cy="41868551"/>
            </a:xfrm>
          </p:grpSpPr>
          <p:sp>
            <p:nvSpPr>
              <p:cNvPr id="7" name="Freeform 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8" name="Freeform 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3"/>
                  </a:ext>
                </a:extLst>
              </a:blip>
              <a:stretch>
                <a:fillRect t="-51576"/>
              </a:stretch>
            </a:blipFill>
          </p:spPr>
        </p:sp>
      </p:grpSp>
      <p:sp>
        <p:nvSpPr>
          <p:cNvPr id="14" name="Rectangle 1"/>
          <p:cNvSpPr>
            <a:spLocks noChangeArrowheads="1"/>
          </p:cNvSpPr>
          <p:nvPr/>
        </p:nvSpPr>
        <p:spPr bwMode="auto">
          <a:xfrm>
            <a:off x="457200" y="1641070"/>
            <a:ext cx="16764000"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685800" lvl="0" indent="-685800" eaLnBrk="0" fontAlgn="base" hangingPunct="0">
              <a:spcBef>
                <a:spcPct val="0"/>
              </a:spcBef>
              <a:spcAft>
                <a:spcPct val="0"/>
              </a:spcAft>
              <a:buClr>
                <a:schemeClr val="accent4">
                  <a:lumMod val="75000"/>
                </a:schemeClr>
              </a:buClr>
              <a:buFont typeface="Wingdings" panose="05000000000000000000" pitchFamily="2" charset="2"/>
              <a:buChar char="q"/>
            </a:pPr>
            <a:r>
              <a:rPr lang="es-MX" sz="4800" dirty="0"/>
              <a:t>JavaScript es un </a:t>
            </a:r>
            <a:r>
              <a:rPr lang="es-MX" sz="4800" b="1" dirty="0"/>
              <a:t>lenguaje de programación</a:t>
            </a:r>
            <a:r>
              <a:rPr lang="es-MX" sz="4800" dirty="0"/>
              <a:t> que permite que una página web </a:t>
            </a:r>
            <a:r>
              <a:rPr lang="es-MX" sz="4800" b="1" dirty="0"/>
              <a:t>reaccione</a:t>
            </a:r>
            <a:r>
              <a:rPr lang="es-MX" sz="4800" dirty="0"/>
              <a:t>, </a:t>
            </a:r>
            <a:r>
              <a:rPr lang="es-MX" sz="4800" b="1" dirty="0"/>
              <a:t>responda al usuario</a:t>
            </a:r>
            <a:r>
              <a:rPr lang="es-MX" sz="4800" dirty="0"/>
              <a:t>, y haga cosas </a:t>
            </a:r>
            <a:r>
              <a:rPr lang="es-MX" sz="4800" b="1" dirty="0"/>
              <a:t>dinámicas</a:t>
            </a:r>
            <a:r>
              <a:rPr lang="es-MX" sz="4800" dirty="0" smtClean="0"/>
              <a:t>.</a:t>
            </a:r>
          </a:p>
          <a:p>
            <a:pPr marL="685800" lvl="0" indent="-685800" eaLnBrk="0" fontAlgn="base" hangingPunct="0">
              <a:spcBef>
                <a:spcPct val="0"/>
              </a:spcBef>
              <a:spcAft>
                <a:spcPct val="0"/>
              </a:spcAft>
              <a:buClr>
                <a:schemeClr val="accent4">
                  <a:lumMod val="75000"/>
                </a:schemeClr>
              </a:buClr>
              <a:buFont typeface="Wingdings" panose="05000000000000000000" pitchFamily="2" charset="2"/>
              <a:buChar char="q"/>
            </a:pPr>
            <a:endParaRPr kumimoji="0" lang="es-MX" altLang="es-PY" sz="4800" b="0" i="0" u="none" strike="noStrike" cap="none" normalizeH="0" baseline="0" dirty="0">
              <a:ln>
                <a:noFill/>
              </a:ln>
              <a:solidFill>
                <a:schemeClr val="tx1"/>
              </a:solidFill>
              <a:effectLst/>
              <a:latin typeface="Arial" panose="020B0604020202020204" pitchFamily="34" charset="0"/>
            </a:endParaRPr>
          </a:p>
          <a:p>
            <a:pPr marL="685800" lvl="0" indent="-685800" eaLnBrk="0" fontAlgn="base" hangingPunct="0">
              <a:spcBef>
                <a:spcPct val="0"/>
              </a:spcBef>
              <a:spcAft>
                <a:spcPct val="0"/>
              </a:spcAft>
              <a:buClr>
                <a:schemeClr val="accent4">
                  <a:lumMod val="75000"/>
                </a:schemeClr>
              </a:buClr>
              <a:buFont typeface="Wingdings" panose="05000000000000000000" pitchFamily="2" charset="2"/>
              <a:buChar char="q"/>
            </a:pPr>
            <a:endParaRPr kumimoji="0" lang="es-PY" altLang="es-PY" sz="4800" b="0" i="0" u="none" strike="noStrike" cap="none" normalizeH="0" baseline="0" dirty="0" smtClean="0">
              <a:ln>
                <a:noFill/>
              </a:ln>
              <a:solidFill>
                <a:schemeClr val="tx1"/>
              </a:solidFill>
              <a:effectLst/>
              <a:latin typeface="Arial" panose="020B0604020202020204" pitchFamily="34" charset="0"/>
            </a:endParaRPr>
          </a:p>
        </p:txBody>
      </p:sp>
      <p:sp>
        <p:nvSpPr>
          <p:cNvPr id="10" name="Rectangle 1"/>
          <p:cNvSpPr>
            <a:spLocks noChangeArrowheads="1"/>
          </p:cNvSpPr>
          <p:nvPr/>
        </p:nvSpPr>
        <p:spPr bwMode="auto">
          <a:xfrm>
            <a:off x="817821" y="4381500"/>
            <a:ext cx="15356958"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s-MX" sz="4800" dirty="0"/>
              <a:t>📍Ejemplos:</a:t>
            </a:r>
          </a:p>
          <a:p>
            <a:pPr marL="685800" indent="-685800">
              <a:buFont typeface="Arial" panose="020B0604020202020204" pitchFamily="34" charset="0"/>
              <a:buChar char="•"/>
            </a:pPr>
            <a:r>
              <a:rPr lang="es-MX" sz="4800" dirty="0"/>
              <a:t>Mostrar un mensaje cuando haces clic</a:t>
            </a:r>
          </a:p>
          <a:p>
            <a:pPr marL="685800" indent="-685800">
              <a:buFont typeface="Arial" panose="020B0604020202020204" pitchFamily="34" charset="0"/>
              <a:buChar char="•"/>
            </a:pPr>
            <a:r>
              <a:rPr lang="es-MX" sz="4800" dirty="0"/>
              <a:t>Cambiar el texto de un botón</a:t>
            </a:r>
          </a:p>
          <a:p>
            <a:pPr marL="685800" indent="-685800">
              <a:buFont typeface="Arial" panose="020B0604020202020204" pitchFamily="34" charset="0"/>
              <a:buChar char="•"/>
            </a:pPr>
            <a:r>
              <a:rPr lang="es-MX" sz="4800" dirty="0"/>
              <a:t>Crear una lista de tareas como la del ejemplo de </a:t>
            </a:r>
            <a:r>
              <a:rPr lang="es-MX" sz="4800" dirty="0" err="1"/>
              <a:t>Vue</a:t>
            </a:r>
            <a:endParaRPr lang="es-MX" sz="4800" dirty="0"/>
          </a:p>
          <a:p>
            <a:pPr lvl="0" eaLnBrk="0" fontAlgn="base" hangingPunct="0">
              <a:spcBef>
                <a:spcPct val="0"/>
              </a:spcBef>
              <a:spcAft>
                <a:spcPct val="0"/>
              </a:spcAft>
              <a:buClr>
                <a:schemeClr val="accent4">
                  <a:lumMod val="75000"/>
                </a:schemeClr>
              </a:buClr>
            </a:pPr>
            <a:endParaRPr kumimoji="0" lang="es-MX" altLang="es-PY" sz="4800" b="0" i="0" u="none" strike="noStrike" cap="none" normalizeH="0" baseline="0" dirty="0">
              <a:ln>
                <a:noFill/>
              </a:ln>
              <a:solidFill>
                <a:schemeClr val="tx1"/>
              </a:solidFill>
              <a:effectLst/>
              <a:latin typeface="Arial" panose="020B0604020202020204" pitchFamily="34" charset="0"/>
            </a:endParaRPr>
          </a:p>
          <a:p>
            <a:pPr marL="685800" lvl="0" indent="-685800" eaLnBrk="0" fontAlgn="base" hangingPunct="0">
              <a:spcBef>
                <a:spcPct val="0"/>
              </a:spcBef>
              <a:spcAft>
                <a:spcPct val="0"/>
              </a:spcAft>
              <a:buClr>
                <a:schemeClr val="accent4">
                  <a:lumMod val="75000"/>
                </a:schemeClr>
              </a:buClr>
              <a:buFont typeface="Wingdings" panose="05000000000000000000" pitchFamily="2" charset="2"/>
              <a:buChar char="q"/>
            </a:pPr>
            <a:endParaRPr kumimoji="0" lang="es-PY" altLang="es-PY" sz="4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8093174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38200" y="1181100"/>
            <a:ext cx="16383000" cy="243656"/>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MX" sz="8000" dirty="0"/>
              <a:t>Atributos </a:t>
            </a:r>
            <a:r>
              <a:rPr lang="es-MX" sz="8000" dirty="0" smtClean="0"/>
              <a:t>de </a:t>
            </a:r>
            <a:r>
              <a:rPr lang="es-MX" sz="8000" dirty="0"/>
              <a:t>las etiquetas </a:t>
            </a:r>
            <a:endParaRPr lang="en-US" sz="8000" u="none" spc="6" dirty="0">
              <a:solidFill>
                <a:schemeClr val="tx2">
                  <a:lumMod val="60000"/>
                  <a:lumOff val="40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2" name="Rectangle 1"/>
          <p:cNvSpPr>
            <a:spLocks noChangeArrowheads="1"/>
          </p:cNvSpPr>
          <p:nvPr/>
        </p:nvSpPr>
        <p:spPr bwMode="auto">
          <a:xfrm>
            <a:off x="1119302" y="2943640"/>
            <a:ext cx="17168697" cy="39703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s-MX" altLang="es-PY" sz="3600" dirty="0">
                <a:solidFill>
                  <a:srgbClr val="92D050"/>
                </a:solidFill>
                <a:latin typeface="Arial" panose="020B0604020202020204" pitchFamily="34" charset="0"/>
              </a:rPr>
              <a:t>id="nombre"   </a:t>
            </a:r>
            <a:r>
              <a:rPr lang="es-MX" altLang="es-PY" sz="3600" dirty="0" smtClean="0">
                <a:solidFill>
                  <a:srgbClr val="92D050"/>
                </a:solidFill>
                <a:latin typeface="Arial" panose="020B0604020202020204" pitchFamily="34" charset="0"/>
              </a:rPr>
              <a:t>	 </a:t>
            </a:r>
            <a:r>
              <a:rPr lang="es-MX" altLang="es-PY" sz="3600" dirty="0">
                <a:latin typeface="Arial" panose="020B0604020202020204" pitchFamily="34" charset="0"/>
              </a:rPr>
              <a:t>&lt;!-- Identificador único para el elemento --&gt;</a:t>
            </a:r>
          </a:p>
          <a:p>
            <a:pPr lvl="0" eaLnBrk="0" fontAlgn="base" hangingPunct="0">
              <a:spcBef>
                <a:spcPct val="0"/>
              </a:spcBef>
              <a:spcAft>
                <a:spcPct val="0"/>
              </a:spcAft>
            </a:pPr>
            <a:r>
              <a:rPr lang="es-MX" altLang="es-PY" sz="3600" dirty="0" err="1">
                <a:solidFill>
                  <a:srgbClr val="92D050"/>
                </a:solidFill>
                <a:latin typeface="Arial" panose="020B0604020202020204" pitchFamily="34" charset="0"/>
              </a:rPr>
              <a:t>class</a:t>
            </a:r>
            <a:r>
              <a:rPr lang="es-MX" altLang="es-PY" sz="3600" dirty="0">
                <a:solidFill>
                  <a:srgbClr val="92D050"/>
                </a:solidFill>
                <a:latin typeface="Arial" panose="020B0604020202020204" pitchFamily="34" charset="0"/>
              </a:rPr>
              <a:t>="nombre" </a:t>
            </a:r>
            <a:r>
              <a:rPr lang="es-MX" altLang="es-PY" sz="3600" dirty="0" smtClean="0">
                <a:solidFill>
                  <a:srgbClr val="92D050"/>
                </a:solidFill>
                <a:latin typeface="Arial" panose="020B0604020202020204" pitchFamily="34" charset="0"/>
              </a:rPr>
              <a:t>	 </a:t>
            </a:r>
            <a:r>
              <a:rPr lang="es-MX" altLang="es-PY" sz="3600" dirty="0" smtClean="0">
                <a:latin typeface="Arial" panose="020B0604020202020204" pitchFamily="34" charset="0"/>
              </a:rPr>
              <a:t>&lt;!-- </a:t>
            </a:r>
            <a:r>
              <a:rPr lang="es-MX" altLang="es-PY" sz="3600" dirty="0">
                <a:latin typeface="Arial" panose="020B0604020202020204" pitchFamily="34" charset="0"/>
              </a:rPr>
              <a:t>Clase CSS para el elemento --&gt;</a:t>
            </a:r>
          </a:p>
          <a:p>
            <a:pPr lvl="0" eaLnBrk="0" fontAlgn="base" hangingPunct="0">
              <a:spcBef>
                <a:spcPct val="0"/>
              </a:spcBef>
              <a:spcAft>
                <a:spcPct val="0"/>
              </a:spcAft>
            </a:pPr>
            <a:r>
              <a:rPr lang="es-MX" altLang="es-PY" sz="3600" dirty="0" err="1">
                <a:solidFill>
                  <a:srgbClr val="92D050"/>
                </a:solidFill>
                <a:latin typeface="Arial" panose="020B0604020202020204" pitchFamily="34" charset="0"/>
              </a:rPr>
              <a:t>style</a:t>
            </a:r>
            <a:r>
              <a:rPr lang="es-MX" altLang="es-PY" sz="3600" dirty="0">
                <a:solidFill>
                  <a:srgbClr val="92D050"/>
                </a:solidFill>
                <a:latin typeface="Arial" panose="020B0604020202020204" pitchFamily="34" charset="0"/>
              </a:rPr>
              <a:t>="..."    </a:t>
            </a:r>
            <a:r>
              <a:rPr lang="es-MX" altLang="es-PY" sz="3600" dirty="0" smtClean="0">
                <a:solidFill>
                  <a:srgbClr val="92D050"/>
                </a:solidFill>
                <a:latin typeface="Arial" panose="020B0604020202020204" pitchFamily="34" charset="0"/>
              </a:rPr>
              <a:t>		 </a:t>
            </a:r>
            <a:r>
              <a:rPr lang="es-MX" altLang="es-PY" sz="3600" dirty="0" smtClean="0">
                <a:latin typeface="Arial" panose="020B0604020202020204" pitchFamily="34" charset="0"/>
              </a:rPr>
              <a:t> &lt;!-- </a:t>
            </a:r>
            <a:r>
              <a:rPr lang="es-MX" altLang="es-PY" sz="3600" dirty="0">
                <a:latin typeface="Arial" panose="020B0604020202020204" pitchFamily="34" charset="0"/>
              </a:rPr>
              <a:t>Estilos CSS en línea --&gt;</a:t>
            </a:r>
          </a:p>
          <a:p>
            <a:pPr lvl="0" eaLnBrk="0" fontAlgn="base" hangingPunct="0">
              <a:spcBef>
                <a:spcPct val="0"/>
              </a:spcBef>
              <a:spcAft>
                <a:spcPct val="0"/>
              </a:spcAft>
            </a:pPr>
            <a:r>
              <a:rPr lang="es-MX" altLang="es-PY" sz="3600" dirty="0" err="1">
                <a:solidFill>
                  <a:srgbClr val="92D050"/>
                </a:solidFill>
                <a:latin typeface="Arial" panose="020B0604020202020204" pitchFamily="34" charset="0"/>
              </a:rPr>
              <a:t>title</a:t>
            </a:r>
            <a:r>
              <a:rPr lang="es-MX" altLang="es-PY" sz="3600" dirty="0">
                <a:solidFill>
                  <a:srgbClr val="92D050"/>
                </a:solidFill>
                <a:latin typeface="Arial" panose="020B0604020202020204" pitchFamily="34" charset="0"/>
              </a:rPr>
              <a:t>="..."    </a:t>
            </a:r>
            <a:r>
              <a:rPr lang="es-MX" altLang="es-PY" sz="3600" dirty="0" smtClean="0">
                <a:solidFill>
                  <a:srgbClr val="92D050"/>
                </a:solidFill>
                <a:latin typeface="Arial" panose="020B0604020202020204" pitchFamily="34" charset="0"/>
              </a:rPr>
              <a:t>		  </a:t>
            </a:r>
            <a:r>
              <a:rPr lang="es-MX" altLang="es-PY" sz="3600" dirty="0" smtClean="0">
                <a:latin typeface="Arial" panose="020B0604020202020204" pitchFamily="34" charset="0"/>
              </a:rPr>
              <a:t>&lt;!-- </a:t>
            </a:r>
            <a:r>
              <a:rPr lang="es-MX" altLang="es-PY" sz="3600" dirty="0">
                <a:latin typeface="Arial" panose="020B0604020202020204" pitchFamily="34" charset="0"/>
              </a:rPr>
              <a:t>Información adicional (</a:t>
            </a:r>
            <a:r>
              <a:rPr lang="es-MX" altLang="es-PY" sz="3600" dirty="0" err="1">
                <a:latin typeface="Arial" panose="020B0604020202020204" pitchFamily="34" charset="0"/>
              </a:rPr>
              <a:t>tooltip</a:t>
            </a:r>
            <a:r>
              <a:rPr lang="es-MX" altLang="es-PY" sz="3600" dirty="0">
                <a:latin typeface="Arial" panose="020B0604020202020204" pitchFamily="34" charset="0"/>
              </a:rPr>
              <a:t>) --&gt;</a:t>
            </a:r>
          </a:p>
          <a:p>
            <a:pPr lvl="0" eaLnBrk="0" fontAlgn="base" hangingPunct="0">
              <a:spcBef>
                <a:spcPct val="0"/>
              </a:spcBef>
              <a:spcAft>
                <a:spcPct val="0"/>
              </a:spcAft>
            </a:pPr>
            <a:r>
              <a:rPr lang="es-MX" altLang="es-PY" sz="3600" dirty="0" err="1">
                <a:solidFill>
                  <a:srgbClr val="92D050"/>
                </a:solidFill>
                <a:latin typeface="Arial" panose="020B0604020202020204" pitchFamily="34" charset="0"/>
              </a:rPr>
              <a:t>lang</a:t>
            </a:r>
            <a:r>
              <a:rPr lang="es-MX" altLang="es-PY" sz="3600" dirty="0">
                <a:solidFill>
                  <a:srgbClr val="92D050"/>
                </a:solidFill>
                <a:latin typeface="Arial" panose="020B0604020202020204" pitchFamily="34" charset="0"/>
              </a:rPr>
              <a:t>="es"     </a:t>
            </a:r>
            <a:r>
              <a:rPr lang="es-MX" altLang="es-PY" sz="3600" dirty="0" smtClean="0">
                <a:solidFill>
                  <a:srgbClr val="92D050"/>
                </a:solidFill>
                <a:latin typeface="Arial" panose="020B0604020202020204" pitchFamily="34" charset="0"/>
              </a:rPr>
              <a:t>		 </a:t>
            </a:r>
            <a:r>
              <a:rPr lang="es-MX" altLang="es-PY" sz="3600" dirty="0">
                <a:latin typeface="Arial" panose="020B0604020202020204" pitchFamily="34" charset="0"/>
              </a:rPr>
              <a:t>&lt;!-- Idioma del contenido --&gt;</a:t>
            </a:r>
          </a:p>
          <a:p>
            <a:pPr lvl="0" eaLnBrk="0" fontAlgn="base" hangingPunct="0">
              <a:spcBef>
                <a:spcPct val="0"/>
              </a:spcBef>
              <a:spcAft>
                <a:spcPct val="0"/>
              </a:spcAft>
            </a:pPr>
            <a:r>
              <a:rPr lang="es-MX" altLang="es-PY" sz="3600" dirty="0" err="1">
                <a:solidFill>
                  <a:srgbClr val="92D050"/>
                </a:solidFill>
                <a:latin typeface="Arial" panose="020B0604020202020204" pitchFamily="34" charset="0"/>
              </a:rPr>
              <a:t>hidden</a:t>
            </a:r>
            <a:r>
              <a:rPr lang="es-MX" altLang="es-PY" sz="3600" dirty="0">
                <a:solidFill>
                  <a:srgbClr val="92D050"/>
                </a:solidFill>
                <a:latin typeface="Arial" panose="020B0604020202020204" pitchFamily="34" charset="0"/>
              </a:rPr>
              <a:t>         </a:t>
            </a:r>
            <a:r>
              <a:rPr lang="es-MX" altLang="es-PY" sz="3600" dirty="0" smtClean="0">
                <a:solidFill>
                  <a:srgbClr val="92D050"/>
                </a:solidFill>
                <a:latin typeface="Arial" panose="020B0604020202020204" pitchFamily="34" charset="0"/>
              </a:rPr>
              <a:t>		  </a:t>
            </a:r>
            <a:r>
              <a:rPr lang="es-MX" altLang="es-PY" sz="3600" dirty="0" smtClean="0">
                <a:latin typeface="Arial" panose="020B0604020202020204" pitchFamily="34" charset="0"/>
              </a:rPr>
              <a:t>&lt;!-- </a:t>
            </a:r>
            <a:r>
              <a:rPr lang="es-MX" altLang="es-PY" sz="3600" dirty="0">
                <a:latin typeface="Arial" panose="020B0604020202020204" pitchFamily="34" charset="0"/>
              </a:rPr>
              <a:t>Oculta el elemento --&gt;</a:t>
            </a:r>
          </a:p>
          <a:p>
            <a:pPr lvl="0" eaLnBrk="0" fontAlgn="base" hangingPunct="0">
              <a:spcBef>
                <a:spcPct val="0"/>
              </a:spcBef>
              <a:spcAft>
                <a:spcPct val="0"/>
              </a:spcAft>
            </a:pPr>
            <a:r>
              <a:rPr lang="es-MX" altLang="es-PY" sz="3600" dirty="0">
                <a:solidFill>
                  <a:srgbClr val="92D050"/>
                </a:solidFill>
                <a:latin typeface="Arial" panose="020B0604020202020204" pitchFamily="34" charset="0"/>
              </a:rPr>
              <a:t>data-*="..."   </a:t>
            </a:r>
            <a:r>
              <a:rPr lang="es-MX" altLang="es-PY" sz="3600" dirty="0" smtClean="0">
                <a:solidFill>
                  <a:srgbClr val="92D050"/>
                </a:solidFill>
                <a:latin typeface="Arial" panose="020B0604020202020204" pitchFamily="34" charset="0"/>
              </a:rPr>
              <a:t>		</a:t>
            </a:r>
            <a:r>
              <a:rPr lang="es-MX" altLang="es-PY" sz="3600" dirty="0" smtClean="0">
                <a:latin typeface="Arial" panose="020B0604020202020204" pitchFamily="34" charset="0"/>
              </a:rPr>
              <a:t>&lt;!-- </a:t>
            </a:r>
            <a:r>
              <a:rPr lang="es-MX" altLang="es-PY" sz="3600" dirty="0">
                <a:latin typeface="Arial" panose="020B0604020202020204" pitchFamily="34" charset="0"/>
              </a:rPr>
              <a:t>Atributos de datos personalizados --&gt;</a:t>
            </a:r>
            <a:endParaRPr kumimoji="0" lang="es-PY" altLang="es-PY" sz="3600" b="0" i="0" u="none" strike="noStrike" cap="none" normalizeH="0" baseline="0" dirty="0" smtClean="0">
              <a:ln>
                <a:noFill/>
              </a:ln>
              <a:effectLst/>
              <a:latin typeface="Arial" panose="020B0604020202020204" pitchFamily="34" charset="0"/>
            </a:endParaRPr>
          </a:p>
        </p:txBody>
      </p:sp>
    </p:spTree>
    <p:extLst>
      <p:ext uri="{BB962C8B-B14F-4D97-AF65-F5344CB8AC3E}">
        <p14:creationId xmlns:p14="http://schemas.microsoft.com/office/powerpoint/2010/main" val="36823398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609600" y="952500"/>
            <a:ext cx="16383000" cy="454355"/>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MX" sz="8000" dirty="0" smtClean="0">
                <a:solidFill>
                  <a:schemeClr val="accent1">
                    <a:lumMod val="75000"/>
                  </a:schemeClr>
                </a:solidFill>
                <a:sym typeface="Fira Sans Light"/>
              </a:rPr>
              <a:t>Crear un archivo HTML en VS </a:t>
            </a:r>
            <a:r>
              <a:rPr lang="es-MX" sz="8000" dirty="0" err="1" smtClean="0">
                <a:solidFill>
                  <a:schemeClr val="accent1">
                    <a:lumMod val="75000"/>
                  </a:schemeClr>
                </a:solidFill>
                <a:sym typeface="Fira Sans Light"/>
              </a:rPr>
              <a:t>Code</a:t>
            </a:r>
            <a:r>
              <a:rPr lang="es-MX" sz="8000" dirty="0" smtClean="0">
                <a:solidFill>
                  <a:schemeClr val="accent1">
                    <a:lumMod val="75000"/>
                  </a:schemeClr>
                </a:solidFill>
                <a:sym typeface="Fira Sans Light"/>
              </a:rPr>
              <a:t>:</a:t>
            </a:r>
            <a:endParaRPr lang="en-US" sz="8000" u="none" spc="6" dirty="0">
              <a:solidFill>
                <a:schemeClr val="accent1">
                  <a:lumMod val="75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3" name="Rectangle 1"/>
          <p:cNvSpPr>
            <a:spLocks noChangeArrowheads="1"/>
          </p:cNvSpPr>
          <p:nvPr/>
        </p:nvSpPr>
        <p:spPr bwMode="auto">
          <a:xfrm>
            <a:off x="1720886" y="2177652"/>
            <a:ext cx="14152016" cy="5909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571500" marR="0" lvl="0" indent="-571500" algn="l" defTabSz="914400" rtl="0" eaLnBrk="0" fontAlgn="base" latinLnBrk="0" hangingPunct="0">
              <a:lnSpc>
                <a:spcPct val="100000"/>
              </a:lnSpc>
              <a:spcBef>
                <a:spcPct val="0"/>
              </a:spcBef>
              <a:spcAft>
                <a:spcPct val="0"/>
              </a:spcAft>
              <a:buClr>
                <a:schemeClr val="accent4">
                  <a:lumMod val="75000"/>
                </a:schemeClr>
              </a:buClr>
              <a:buSzTx/>
              <a:buFont typeface="Wingdings" panose="05000000000000000000" pitchFamily="2" charset="2"/>
              <a:buChar char="Ø"/>
              <a:tabLst/>
            </a:pPr>
            <a:r>
              <a:rPr kumimoji="0" lang="es-PY" altLang="es-PY" sz="4000" b="1" i="0" u="none" strike="noStrike" cap="none" normalizeH="0" baseline="0" dirty="0" smtClean="0">
                <a:ln>
                  <a:noFill/>
                </a:ln>
                <a:solidFill>
                  <a:schemeClr val="tx1"/>
                </a:solidFill>
                <a:effectLst/>
                <a:latin typeface="Arial" panose="020B0604020202020204" pitchFamily="34" charset="0"/>
              </a:rPr>
              <a:t>Crea una nueva carpeta</a:t>
            </a:r>
            <a:r>
              <a:rPr kumimoji="0" lang="es-PY" altLang="es-PY" sz="4000" b="0" i="0" u="none" strike="noStrike" cap="none" normalizeH="0" baseline="0" dirty="0" smtClean="0">
                <a:ln>
                  <a:noFill/>
                </a:ln>
                <a:solidFill>
                  <a:schemeClr val="tx1"/>
                </a:solidFill>
                <a:effectLst/>
                <a:latin typeface="Arial" panose="020B0604020202020204" pitchFamily="34" charset="0"/>
              </a:rPr>
              <a:t> para tu proyecto. </a:t>
            </a:r>
          </a:p>
          <a:p>
            <a:pPr marL="571500" marR="0" lvl="0" indent="-571500" algn="l" defTabSz="914400" rtl="0" eaLnBrk="0" fontAlgn="base" latinLnBrk="0" hangingPunct="0">
              <a:lnSpc>
                <a:spcPct val="100000"/>
              </a:lnSpc>
              <a:spcBef>
                <a:spcPct val="0"/>
              </a:spcBef>
              <a:spcAft>
                <a:spcPct val="0"/>
              </a:spcAft>
              <a:buClr>
                <a:schemeClr val="accent4">
                  <a:lumMod val="75000"/>
                </a:schemeClr>
              </a:buClr>
              <a:buSzTx/>
              <a:buFont typeface="Wingdings" panose="05000000000000000000" pitchFamily="2" charset="2"/>
              <a:buChar char="Ø"/>
              <a:tabLst/>
            </a:pPr>
            <a:r>
              <a:rPr kumimoji="0" lang="es-PY" altLang="es-PY" sz="4000" b="1" i="0" u="none" strike="noStrike" cap="none" normalizeH="0" baseline="0" dirty="0" smtClean="0">
                <a:ln>
                  <a:noFill/>
                </a:ln>
                <a:solidFill>
                  <a:schemeClr val="tx1"/>
                </a:solidFill>
                <a:effectLst/>
                <a:latin typeface="Arial" panose="020B0604020202020204" pitchFamily="34" charset="0"/>
              </a:rPr>
              <a:t>Abre VS </a:t>
            </a:r>
            <a:r>
              <a:rPr kumimoji="0" lang="es-PY" altLang="es-PY" sz="4000" b="1" i="0" u="none" strike="noStrike" cap="none" normalizeH="0" baseline="0" dirty="0" err="1" smtClean="0">
                <a:ln>
                  <a:noFill/>
                </a:ln>
                <a:solidFill>
                  <a:schemeClr val="tx1"/>
                </a:solidFill>
                <a:effectLst/>
                <a:latin typeface="Arial" panose="020B0604020202020204" pitchFamily="34" charset="0"/>
              </a:rPr>
              <a:t>Code</a:t>
            </a:r>
            <a:r>
              <a:rPr kumimoji="0" lang="es-PY" altLang="es-PY" sz="4000" b="1" i="0" u="none" strike="noStrike" cap="none" normalizeH="0" baseline="0" dirty="0" smtClean="0">
                <a:ln>
                  <a:noFill/>
                </a:ln>
                <a:solidFill>
                  <a:schemeClr val="tx1"/>
                </a:solidFill>
                <a:effectLst/>
                <a:latin typeface="Arial" panose="020B0604020202020204" pitchFamily="34" charset="0"/>
              </a:rPr>
              <a:t> y la carpeta</a:t>
            </a:r>
            <a:r>
              <a:rPr kumimoji="0" lang="es-PY" altLang="es-PY" sz="4000" b="0" i="0" u="none" strike="noStrike" cap="none" normalizeH="0" baseline="0" dirty="0" smtClean="0">
                <a:ln>
                  <a:noFill/>
                </a:ln>
                <a:solidFill>
                  <a:schemeClr val="tx1"/>
                </a:solidFill>
                <a:effectLst/>
                <a:latin typeface="Arial" panose="020B0604020202020204" pitchFamily="34" charset="0"/>
              </a:rPr>
              <a:t> : </a:t>
            </a:r>
          </a:p>
          <a:p>
            <a:pPr marR="0" lvl="1" algn="l" defTabSz="914400" rtl="0" eaLnBrk="0" fontAlgn="base" latinLnBrk="0" hangingPunct="0">
              <a:lnSpc>
                <a:spcPct val="100000"/>
              </a:lnSpc>
              <a:spcBef>
                <a:spcPct val="0"/>
              </a:spcBef>
              <a:spcAft>
                <a:spcPct val="0"/>
              </a:spcAft>
              <a:buClr>
                <a:schemeClr val="accent4">
                  <a:lumMod val="75000"/>
                </a:schemeClr>
              </a:buClr>
              <a:buSzTx/>
              <a:tabLst/>
            </a:pPr>
            <a:r>
              <a:rPr kumimoji="0" lang="es-PY" altLang="es-PY" sz="4000" b="0" i="0" u="none" strike="noStrike" cap="none" normalizeH="0" baseline="0" dirty="0" smtClean="0">
                <a:ln>
                  <a:noFill/>
                </a:ln>
                <a:solidFill>
                  <a:schemeClr val="tx1"/>
                </a:solidFill>
                <a:effectLst/>
                <a:latin typeface="Arial" panose="020B0604020202020204" pitchFamily="34" charset="0"/>
              </a:rPr>
              <a:t>Archivo &gt; Abrir carpeta... (o </a:t>
            </a:r>
            <a:r>
              <a:rPr kumimoji="0" lang="es-PY" altLang="es-PY" sz="4000" b="0" i="0" u="none" strike="noStrike" cap="none" normalizeH="0" baseline="0" dirty="0" err="1" smtClean="0">
                <a:ln>
                  <a:noFill/>
                </a:ln>
                <a:solidFill>
                  <a:schemeClr val="tx1"/>
                </a:solidFill>
                <a:effectLst/>
                <a:latin typeface="Arial" panose="020B0604020202020204" pitchFamily="34" charset="0"/>
              </a:rPr>
              <a:t>Ctrl+K</a:t>
            </a:r>
            <a:r>
              <a:rPr kumimoji="0" lang="es-PY" altLang="es-PY" sz="4000" b="0" i="0" u="none" strike="noStrike" cap="none" normalizeH="0" baseline="0" dirty="0" smtClean="0">
                <a:ln>
                  <a:noFill/>
                </a:ln>
                <a:solidFill>
                  <a:schemeClr val="tx1"/>
                </a:solidFill>
                <a:effectLst/>
                <a:latin typeface="Arial" panose="020B0604020202020204" pitchFamily="34" charset="0"/>
              </a:rPr>
              <a:t> </a:t>
            </a:r>
            <a:r>
              <a:rPr kumimoji="0" lang="es-PY" altLang="es-PY" sz="4000" b="0" i="0" u="none" strike="noStrike" cap="none" normalizeH="0" baseline="0" dirty="0" err="1" smtClean="0">
                <a:ln>
                  <a:noFill/>
                </a:ln>
                <a:solidFill>
                  <a:schemeClr val="tx1"/>
                </a:solidFill>
                <a:effectLst/>
                <a:latin typeface="Arial" panose="020B0604020202020204" pitchFamily="34" charset="0"/>
              </a:rPr>
              <a:t>Ctrl+O</a:t>
            </a:r>
            <a:r>
              <a:rPr kumimoji="0" lang="es-PY" altLang="es-PY" sz="4000" b="0" i="0" u="none" strike="noStrike" cap="none" normalizeH="0" baseline="0" dirty="0" smtClean="0">
                <a:ln>
                  <a:noFill/>
                </a:ln>
                <a:solidFill>
                  <a:schemeClr val="tx1"/>
                </a:solidFill>
                <a:effectLst/>
                <a:latin typeface="Arial" panose="020B0604020202020204" pitchFamily="34" charset="0"/>
              </a:rPr>
              <a:t>) </a:t>
            </a:r>
          </a:p>
          <a:p>
            <a:pPr marR="0" lvl="1" algn="l" defTabSz="914400" rtl="0" eaLnBrk="0" fontAlgn="base" latinLnBrk="0" hangingPunct="0">
              <a:lnSpc>
                <a:spcPct val="100000"/>
              </a:lnSpc>
              <a:spcBef>
                <a:spcPct val="0"/>
              </a:spcBef>
              <a:spcAft>
                <a:spcPct val="0"/>
              </a:spcAft>
              <a:buClr>
                <a:schemeClr val="accent4">
                  <a:lumMod val="75000"/>
                </a:schemeClr>
              </a:buClr>
              <a:buSzTx/>
              <a:tabLst/>
            </a:pPr>
            <a:r>
              <a:rPr kumimoji="0" lang="es-PY" altLang="es-PY" sz="4000" b="0" i="0" u="none" strike="noStrike" cap="none" normalizeH="0" baseline="0" dirty="0" smtClean="0">
                <a:ln>
                  <a:noFill/>
                </a:ln>
                <a:solidFill>
                  <a:schemeClr val="tx1"/>
                </a:solidFill>
                <a:effectLst/>
                <a:latin typeface="Arial" panose="020B0604020202020204" pitchFamily="34" charset="0"/>
              </a:rPr>
              <a:t>Selecciona la carpeta de tu proyecto </a:t>
            </a:r>
          </a:p>
          <a:p>
            <a:pPr marL="571500" marR="0" lvl="0" indent="-571500" algn="l" defTabSz="914400" rtl="0" eaLnBrk="0" fontAlgn="base" latinLnBrk="0" hangingPunct="0">
              <a:lnSpc>
                <a:spcPct val="100000"/>
              </a:lnSpc>
              <a:spcBef>
                <a:spcPct val="0"/>
              </a:spcBef>
              <a:spcAft>
                <a:spcPct val="0"/>
              </a:spcAft>
              <a:buClr>
                <a:schemeClr val="accent4">
                  <a:lumMod val="75000"/>
                </a:schemeClr>
              </a:buClr>
              <a:buSzTx/>
              <a:buFont typeface="Wingdings" panose="05000000000000000000" pitchFamily="2" charset="2"/>
              <a:buChar char="Ø"/>
              <a:tabLst/>
            </a:pPr>
            <a:r>
              <a:rPr kumimoji="0" lang="es-PY" altLang="es-PY" sz="4000" b="1" i="0" u="none" strike="noStrike" cap="none" normalizeH="0" baseline="0" dirty="0" smtClean="0">
                <a:ln>
                  <a:noFill/>
                </a:ln>
                <a:solidFill>
                  <a:schemeClr val="tx1"/>
                </a:solidFill>
                <a:effectLst/>
                <a:latin typeface="Arial" panose="020B0604020202020204" pitchFamily="34" charset="0"/>
              </a:rPr>
              <a:t>Crea un nuevo archivo</a:t>
            </a:r>
            <a:r>
              <a:rPr kumimoji="0" lang="es-PY" altLang="es-PY" sz="4000" b="0" i="0" u="none" strike="noStrike" cap="none" normalizeH="0" baseline="0" dirty="0" smtClean="0">
                <a:ln>
                  <a:noFill/>
                </a:ln>
                <a:solidFill>
                  <a:schemeClr val="tx1"/>
                </a:solidFill>
                <a:effectLst/>
                <a:latin typeface="Arial" panose="020B0604020202020204" pitchFamily="34" charset="0"/>
              </a:rPr>
              <a:t> : </a:t>
            </a:r>
          </a:p>
          <a:p>
            <a:pPr marR="0" lvl="1" algn="l" defTabSz="914400" rtl="0" eaLnBrk="0" fontAlgn="base" latinLnBrk="0" hangingPunct="0">
              <a:lnSpc>
                <a:spcPct val="100000"/>
              </a:lnSpc>
              <a:spcBef>
                <a:spcPct val="0"/>
              </a:spcBef>
              <a:spcAft>
                <a:spcPct val="0"/>
              </a:spcAft>
              <a:buClr>
                <a:schemeClr val="accent4">
                  <a:lumMod val="75000"/>
                </a:schemeClr>
              </a:buClr>
              <a:buSzTx/>
              <a:tabLst/>
            </a:pPr>
            <a:r>
              <a:rPr kumimoji="0" lang="es-PY" altLang="es-PY" sz="4000" b="0" i="0" u="none" strike="noStrike" cap="none" normalizeH="0" baseline="0" dirty="0" smtClean="0">
                <a:ln>
                  <a:noFill/>
                </a:ln>
                <a:solidFill>
                  <a:schemeClr val="tx1"/>
                </a:solidFill>
                <a:effectLst/>
                <a:latin typeface="Arial" panose="020B0604020202020204" pitchFamily="34" charset="0"/>
              </a:rPr>
              <a:t>Archivo &gt; Nuevo archivo (o </a:t>
            </a:r>
            <a:r>
              <a:rPr kumimoji="0" lang="es-PY" altLang="es-PY" sz="4000" b="0" i="0" u="none" strike="noStrike" cap="none" normalizeH="0" baseline="0" dirty="0" err="1" smtClean="0">
                <a:ln>
                  <a:noFill/>
                </a:ln>
                <a:solidFill>
                  <a:schemeClr val="tx1"/>
                </a:solidFill>
                <a:effectLst/>
                <a:latin typeface="Arial" panose="020B0604020202020204" pitchFamily="34" charset="0"/>
              </a:rPr>
              <a:t>Ctrl+N</a:t>
            </a:r>
            <a:r>
              <a:rPr kumimoji="0" lang="es-PY" altLang="es-PY" sz="4000" b="0" i="0" u="none" strike="noStrike" cap="none" normalizeH="0" baseline="0" dirty="0" smtClean="0">
                <a:ln>
                  <a:noFill/>
                </a:ln>
                <a:solidFill>
                  <a:schemeClr val="tx1"/>
                </a:solidFill>
                <a:effectLst/>
                <a:latin typeface="Arial" panose="020B0604020202020204" pitchFamily="34" charset="0"/>
              </a:rPr>
              <a:t>) </a:t>
            </a:r>
          </a:p>
          <a:p>
            <a:pPr marR="0" lvl="1" algn="l" defTabSz="914400" rtl="0" eaLnBrk="0" fontAlgn="base" latinLnBrk="0" hangingPunct="0">
              <a:lnSpc>
                <a:spcPct val="100000"/>
              </a:lnSpc>
              <a:spcBef>
                <a:spcPct val="0"/>
              </a:spcBef>
              <a:spcAft>
                <a:spcPct val="0"/>
              </a:spcAft>
              <a:buClr>
                <a:schemeClr val="accent4">
                  <a:lumMod val="75000"/>
                </a:schemeClr>
              </a:buClr>
              <a:buSzTx/>
              <a:tabLst/>
            </a:pPr>
            <a:r>
              <a:rPr kumimoji="0" lang="es-PY" altLang="es-PY" sz="4000" b="0" i="0" u="none" strike="noStrike" cap="none" normalizeH="0" baseline="0" dirty="0" smtClean="0">
                <a:ln>
                  <a:noFill/>
                </a:ln>
                <a:solidFill>
                  <a:schemeClr val="tx1"/>
                </a:solidFill>
                <a:effectLst/>
                <a:latin typeface="Arial" panose="020B0604020202020204" pitchFamily="34" charset="0"/>
              </a:rPr>
              <a:t>Guárdalo como "index.html" (</a:t>
            </a:r>
            <a:r>
              <a:rPr kumimoji="0" lang="es-PY" altLang="es-PY" sz="4000" b="0" i="0" u="none" strike="noStrike" cap="none" normalizeH="0" baseline="0" dirty="0" err="1" smtClean="0">
                <a:ln>
                  <a:noFill/>
                </a:ln>
                <a:solidFill>
                  <a:schemeClr val="tx1"/>
                </a:solidFill>
                <a:effectLst/>
                <a:latin typeface="Arial" panose="020B0604020202020204" pitchFamily="34" charset="0"/>
              </a:rPr>
              <a:t>Ctrl+S</a:t>
            </a:r>
            <a:r>
              <a:rPr kumimoji="0" lang="es-PY" altLang="es-PY" sz="4000" b="0" i="0" u="none" strike="noStrike" cap="none" normalizeH="0" baseline="0" dirty="0" smtClean="0">
                <a:ln>
                  <a:noFill/>
                </a:ln>
                <a:solidFill>
                  <a:schemeClr val="tx1"/>
                </a:solidFill>
                <a:effectLst/>
                <a:latin typeface="Arial" panose="020B0604020202020204" pitchFamily="34" charset="0"/>
              </a:rPr>
              <a:t>) </a:t>
            </a:r>
          </a:p>
          <a:p>
            <a:pPr marL="571500" marR="0" lvl="0" indent="-571500" algn="l" defTabSz="914400" rtl="0" eaLnBrk="0" fontAlgn="base" latinLnBrk="0" hangingPunct="0">
              <a:lnSpc>
                <a:spcPct val="100000"/>
              </a:lnSpc>
              <a:spcBef>
                <a:spcPct val="0"/>
              </a:spcBef>
              <a:spcAft>
                <a:spcPct val="0"/>
              </a:spcAft>
              <a:buClr>
                <a:schemeClr val="accent4">
                  <a:lumMod val="75000"/>
                </a:schemeClr>
              </a:buClr>
              <a:buSzTx/>
              <a:buFont typeface="Wingdings" panose="05000000000000000000" pitchFamily="2" charset="2"/>
              <a:buChar char="Ø"/>
              <a:tabLst/>
            </a:pPr>
            <a:r>
              <a:rPr kumimoji="0" lang="es-PY" altLang="es-PY" sz="4000" b="1" i="0" u="none" strike="noStrike" cap="none" normalizeH="0" baseline="0" dirty="0" smtClean="0">
                <a:ln>
                  <a:noFill/>
                </a:ln>
                <a:solidFill>
                  <a:schemeClr val="tx1"/>
                </a:solidFill>
                <a:effectLst/>
                <a:latin typeface="Arial" panose="020B0604020202020204" pitchFamily="34" charset="0"/>
              </a:rPr>
              <a:t>Empieza a escribir rápidamente</a:t>
            </a:r>
            <a:r>
              <a:rPr kumimoji="0" lang="es-PY" altLang="es-PY" sz="4000" b="0" i="0" u="none" strike="noStrike" cap="none" normalizeH="0" baseline="0" dirty="0" smtClean="0">
                <a:ln>
                  <a:noFill/>
                </a:ln>
                <a:solidFill>
                  <a:schemeClr val="tx1"/>
                </a:solidFill>
                <a:effectLst/>
                <a:latin typeface="Arial" panose="020B0604020202020204" pitchFamily="34" charset="0"/>
              </a:rPr>
              <a:t> : </a:t>
            </a:r>
          </a:p>
          <a:p>
            <a:pPr marR="0" lvl="1" algn="l" defTabSz="914400" rtl="0" eaLnBrk="0" fontAlgn="base" latinLnBrk="0" hangingPunct="0">
              <a:lnSpc>
                <a:spcPct val="100000"/>
              </a:lnSpc>
              <a:spcBef>
                <a:spcPct val="0"/>
              </a:spcBef>
              <a:spcAft>
                <a:spcPct val="0"/>
              </a:spcAft>
              <a:buClr>
                <a:schemeClr val="accent4">
                  <a:lumMod val="75000"/>
                </a:schemeClr>
              </a:buClr>
              <a:buSzTx/>
              <a:tabLst/>
            </a:pPr>
            <a:r>
              <a:rPr kumimoji="0" lang="es-PY" altLang="es-PY" sz="4000" b="0" i="0" u="none" strike="noStrike" cap="none" normalizeH="0" baseline="0" dirty="0" smtClean="0">
                <a:ln>
                  <a:noFill/>
                </a:ln>
                <a:solidFill>
                  <a:schemeClr val="tx1"/>
                </a:solidFill>
                <a:effectLst/>
                <a:latin typeface="Arial" panose="020B0604020202020204" pitchFamily="34" charset="0"/>
              </a:rPr>
              <a:t>Escribe </a:t>
            </a:r>
            <a:r>
              <a:rPr kumimoji="0" lang="es-PY" altLang="es-PY" sz="4000" b="0" i="0" u="none" strike="noStrike" cap="none" normalizeH="0" baseline="0" dirty="0" smtClean="0">
                <a:ln>
                  <a:noFill/>
                </a:ln>
                <a:solidFill>
                  <a:schemeClr val="tx1"/>
                </a:solidFill>
                <a:effectLst/>
                <a:latin typeface="Arial Unicode MS" panose="020B0604020202020204" pitchFamily="34" charset="-128"/>
              </a:rPr>
              <a:t>!</a:t>
            </a:r>
            <a:r>
              <a:rPr kumimoji="0" lang="es-PY" altLang="es-PY" sz="4000" b="0" i="0" u="none" strike="noStrike" cap="none" normalizeH="0" baseline="0" dirty="0" smtClean="0">
                <a:ln>
                  <a:noFill/>
                </a:ln>
                <a:solidFill>
                  <a:schemeClr val="tx1"/>
                </a:solidFill>
                <a:effectLst/>
              </a:rPr>
              <a:t>y presiona </a:t>
            </a:r>
            <a:r>
              <a:rPr kumimoji="0" lang="es-PY" altLang="es-PY" sz="4000" b="0" i="0" u="none" strike="noStrike" cap="none" normalizeH="0" baseline="0" dirty="0" err="1" smtClean="0">
                <a:ln>
                  <a:noFill/>
                </a:ln>
                <a:solidFill>
                  <a:schemeClr val="tx1"/>
                </a:solidFill>
                <a:effectLst/>
              </a:rPr>
              <a:t>Tab</a:t>
            </a:r>
            <a:r>
              <a:rPr kumimoji="0" lang="es-PY" altLang="es-PY" sz="4000" b="0" i="0" u="none" strike="noStrike" cap="none" normalizeH="0" baseline="0" dirty="0" smtClean="0">
                <a:ln>
                  <a:noFill/>
                </a:ln>
                <a:solidFill>
                  <a:schemeClr val="tx1"/>
                </a:solidFill>
                <a:effectLst/>
              </a:rPr>
              <a:t> para generar la estructura básica HTML.</a:t>
            </a:r>
            <a:r>
              <a:rPr kumimoji="0" lang="es-PY" altLang="es-PY" sz="4000" b="0" i="0" u="none" strike="noStrike" cap="none" normalizeH="0" baseline="0" dirty="0" smtClean="0">
                <a:ln>
                  <a:noFill/>
                </a:ln>
                <a:solidFill>
                  <a:schemeClr val="tx1"/>
                </a:solidFill>
                <a:effectLst/>
                <a:latin typeface="Arial" panose="020B0604020202020204" pitchFamily="34" charset="0"/>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PY" altLang="es-PY"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43147237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38200" y="1181100"/>
            <a:ext cx="16383000" cy="454355"/>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MX" sz="8000" dirty="0" smtClean="0">
                <a:sym typeface="Fira Sans Light"/>
              </a:rPr>
              <a:t>Ejercicio:</a:t>
            </a:r>
            <a:endParaRPr lang="en-US" sz="8000" u="none" spc="6" dirty="0">
              <a:solidFill>
                <a:schemeClr val="tx2">
                  <a:lumMod val="60000"/>
                  <a:lumOff val="40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pic>
        <p:nvPicPr>
          <p:cNvPr id="3" name="Imagen 2"/>
          <p:cNvPicPr>
            <a:picLocks noChangeAspect="1"/>
          </p:cNvPicPr>
          <p:nvPr/>
        </p:nvPicPr>
        <p:blipFill>
          <a:blip r:embed="rId64"/>
          <a:stretch>
            <a:fillRect/>
          </a:stretch>
        </p:blipFill>
        <p:spPr>
          <a:xfrm>
            <a:off x="4721589" y="1436217"/>
            <a:ext cx="11558587" cy="7510418"/>
          </a:xfrm>
          <a:prstGeom prst="rect">
            <a:avLst/>
          </a:prstGeom>
        </p:spPr>
      </p:pic>
    </p:spTree>
    <p:extLst>
      <p:ext uri="{BB962C8B-B14F-4D97-AF65-F5344CB8AC3E}">
        <p14:creationId xmlns:p14="http://schemas.microsoft.com/office/powerpoint/2010/main" val="16874561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38200" y="1181100"/>
            <a:ext cx="16383000" cy="454355"/>
          </a:xfrm>
          <a:prstGeom prst="rect">
            <a:avLst/>
          </a:prstGeom>
          <a:ln>
            <a:solidFill>
              <a:srgbClr val="0070C0"/>
            </a:solidFill>
          </a:ln>
        </p:spPr>
        <p:txBody>
          <a:bodyPr wrap="square" lIns="0" tIns="0" rIns="0" bIns="0" rtlCol="0" anchor="t">
            <a:spAutoFit/>
          </a:bodyPr>
          <a:lstStyle/>
          <a:p>
            <a:pPr lvl="0">
              <a:lnSpc>
                <a:spcPts val="1889"/>
              </a:lnSpc>
              <a:spcBef>
                <a:spcPct val="0"/>
              </a:spcBef>
            </a:pPr>
            <a:r>
              <a:rPr lang="es-MX" sz="8000" dirty="0" smtClean="0">
                <a:sym typeface="Fira Sans Light"/>
              </a:rPr>
              <a:t>Ejercicio:</a:t>
            </a:r>
            <a:endParaRPr lang="en-US" sz="8000" u="none" spc="6" dirty="0">
              <a:solidFill>
                <a:schemeClr val="tx2">
                  <a:lumMod val="60000"/>
                  <a:lumOff val="40000"/>
                </a:schemeClr>
              </a:solidFill>
              <a:latin typeface="Fira Sans Light"/>
              <a:ea typeface="Fira Sans Light"/>
              <a:cs typeface="Fira Sans Light"/>
              <a:sym typeface="Fira Sans Light"/>
            </a:endParaRPr>
          </a:p>
        </p:txBody>
      </p:sp>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pic>
        <p:nvPicPr>
          <p:cNvPr id="2" name="Imagen 1"/>
          <p:cNvPicPr>
            <a:picLocks noChangeAspect="1"/>
          </p:cNvPicPr>
          <p:nvPr/>
        </p:nvPicPr>
        <p:blipFill>
          <a:blip r:embed="rId64"/>
          <a:stretch>
            <a:fillRect/>
          </a:stretch>
        </p:blipFill>
        <p:spPr>
          <a:xfrm>
            <a:off x="4693826" y="1163320"/>
            <a:ext cx="11614114" cy="7943778"/>
          </a:xfrm>
          <a:prstGeom prst="rect">
            <a:avLst/>
          </a:prstGeom>
        </p:spPr>
      </p:pic>
    </p:spTree>
    <p:extLst>
      <p:ext uri="{BB962C8B-B14F-4D97-AF65-F5344CB8AC3E}">
        <p14:creationId xmlns:p14="http://schemas.microsoft.com/office/powerpoint/2010/main" val="135410905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5" name="Rectángulo 4"/>
          <p:cNvSpPr/>
          <p:nvPr/>
        </p:nvSpPr>
        <p:spPr>
          <a:xfrm>
            <a:off x="457200" y="723900"/>
            <a:ext cx="17221200" cy="6740307"/>
          </a:xfrm>
          <a:prstGeom prst="rect">
            <a:avLst/>
          </a:prstGeom>
        </p:spPr>
        <p:txBody>
          <a:bodyPr wrap="square">
            <a:spAutoFit/>
          </a:bodyPr>
          <a:lstStyle/>
          <a:p>
            <a:r>
              <a:rPr lang="es-MX" sz="3600" b="1" dirty="0">
                <a:solidFill>
                  <a:schemeClr val="tx2">
                    <a:lumMod val="60000"/>
                    <a:lumOff val="40000"/>
                  </a:schemeClr>
                </a:solidFill>
              </a:rPr>
              <a:t>Probando tu código HTML</a:t>
            </a:r>
          </a:p>
          <a:p>
            <a:pPr>
              <a:buFont typeface="+mj-lt"/>
              <a:buAutoNum type="arabicPeriod"/>
            </a:pPr>
            <a:r>
              <a:rPr lang="es-MX" sz="3600" b="1" dirty="0"/>
              <a:t>Con servidor en vivo</a:t>
            </a:r>
            <a:r>
              <a:rPr lang="es-MX" sz="3600" dirty="0"/>
              <a:t> : </a:t>
            </a:r>
          </a:p>
          <a:p>
            <a:pPr marL="742950" lvl="1" indent="-285750">
              <a:buFont typeface="+mj-lt"/>
              <a:buAutoNum type="arabicPeriod"/>
            </a:pPr>
            <a:r>
              <a:rPr lang="es-MX" sz="3600" dirty="0"/>
              <a:t>Instale la extensión Live Server si no lo ha hecho</a:t>
            </a:r>
          </a:p>
          <a:p>
            <a:pPr marL="742950" lvl="1" indent="-285750">
              <a:buFont typeface="+mj-lt"/>
              <a:buAutoNum type="arabicPeriod"/>
            </a:pPr>
            <a:r>
              <a:rPr lang="es-MX" sz="3600" dirty="0"/>
              <a:t>Haz clic derecho en tu archivo HTML</a:t>
            </a:r>
          </a:p>
          <a:p>
            <a:pPr marL="742950" lvl="1" indent="-285750">
              <a:buFont typeface="+mj-lt"/>
              <a:buAutoNum type="arabicPeriod"/>
            </a:pPr>
            <a:r>
              <a:rPr lang="es-MX" sz="3600" dirty="0"/>
              <a:t>Seleccione "Abrir con Live Server"</a:t>
            </a:r>
          </a:p>
          <a:p>
            <a:pPr marL="742950" lvl="1" indent="-285750">
              <a:buFont typeface="+mj-lt"/>
              <a:buAutoNum type="arabicPeriod"/>
            </a:pPr>
            <a:r>
              <a:rPr lang="es-MX" sz="3600" dirty="0"/>
              <a:t>Tu página se abrirá en el navegador y se actualizará automáticamente cuando guardes cambios.</a:t>
            </a:r>
          </a:p>
          <a:p>
            <a:pPr>
              <a:buFont typeface="+mj-lt"/>
              <a:buAutoNum type="arabicPeriod"/>
            </a:pPr>
            <a:r>
              <a:rPr lang="es-MX" sz="3600" b="1" dirty="0"/>
              <a:t>Sin extensiones</a:t>
            </a:r>
            <a:r>
              <a:rPr lang="es-MX" sz="3600" dirty="0"/>
              <a:t> : </a:t>
            </a:r>
          </a:p>
          <a:p>
            <a:pPr marL="742950" lvl="1" indent="-285750">
              <a:buFont typeface="+mj-lt"/>
              <a:buAutoNum type="arabicPeriod"/>
            </a:pPr>
            <a:r>
              <a:rPr lang="es-MX" sz="3600" dirty="0"/>
              <a:t>Guarda tu archivo HTML</a:t>
            </a:r>
          </a:p>
          <a:p>
            <a:pPr marL="742950" lvl="1" indent="-285750">
              <a:buFont typeface="+mj-lt"/>
              <a:buAutoNum type="arabicPeriod"/>
            </a:pPr>
            <a:r>
              <a:rPr lang="es-MX" sz="3600" dirty="0"/>
              <a:t>Navega a la ubicación del archivo en tu explorador de archivos</a:t>
            </a:r>
          </a:p>
          <a:p>
            <a:pPr marL="742950" lvl="1" indent="-285750">
              <a:buFont typeface="+mj-lt"/>
              <a:buAutoNum type="arabicPeriod"/>
            </a:pPr>
            <a:r>
              <a:rPr lang="es-MX" sz="3600" dirty="0"/>
              <a:t>Haz doble clic en el archivo para abrirlo en tu navegador predeterminado</a:t>
            </a:r>
          </a:p>
          <a:p>
            <a:pPr marL="742950" lvl="1" indent="-285750">
              <a:buFont typeface="+mj-lt"/>
              <a:buAutoNum type="arabicPeriod"/>
            </a:pPr>
            <a:r>
              <a:rPr lang="es-MX" sz="3600" dirty="0"/>
              <a:t>Para ver cambios, deberás guardar el archivo y actualizar el navegador (F5)</a:t>
            </a:r>
          </a:p>
        </p:txBody>
      </p:sp>
    </p:spTree>
    <p:extLst>
      <p:ext uri="{BB962C8B-B14F-4D97-AF65-F5344CB8AC3E}">
        <p14:creationId xmlns:p14="http://schemas.microsoft.com/office/powerpoint/2010/main" val="428656838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5" name="Rectángulo 4"/>
          <p:cNvSpPr/>
          <p:nvPr/>
        </p:nvSpPr>
        <p:spPr>
          <a:xfrm>
            <a:off x="457200" y="723900"/>
            <a:ext cx="17221200" cy="6247864"/>
          </a:xfrm>
          <a:prstGeom prst="rect">
            <a:avLst/>
          </a:prstGeom>
        </p:spPr>
        <p:txBody>
          <a:bodyPr wrap="square">
            <a:spAutoFit/>
          </a:bodyPr>
          <a:lstStyle/>
          <a:p>
            <a:r>
              <a:rPr lang="es-MX" sz="4000" b="1" dirty="0">
                <a:solidFill>
                  <a:schemeClr val="tx2">
                    <a:lumMod val="60000"/>
                    <a:lumOff val="40000"/>
                  </a:schemeClr>
                </a:solidFill>
              </a:rPr>
              <a:t>Actividad </a:t>
            </a:r>
            <a:r>
              <a:rPr lang="es-MX" sz="4000" b="1" dirty="0" smtClean="0">
                <a:solidFill>
                  <a:schemeClr val="tx2">
                    <a:lumMod val="60000"/>
                    <a:lumOff val="40000"/>
                  </a:schemeClr>
                </a:solidFill>
              </a:rPr>
              <a:t>- Analizar </a:t>
            </a:r>
            <a:r>
              <a:rPr lang="es-MX" sz="4000" b="1" dirty="0">
                <a:solidFill>
                  <a:schemeClr val="tx2">
                    <a:lumMod val="60000"/>
                    <a:lumOff val="40000"/>
                  </a:schemeClr>
                </a:solidFill>
              </a:rPr>
              <a:t>etiquetas HTML</a:t>
            </a:r>
          </a:p>
          <a:p>
            <a:r>
              <a:rPr lang="es-MX" sz="4000" b="1" dirty="0" smtClean="0"/>
              <a:t>Indicaciones</a:t>
            </a:r>
            <a:endParaRPr lang="es-MX" sz="4000" dirty="0"/>
          </a:p>
          <a:p>
            <a:pPr marL="571500" indent="-571500">
              <a:buFontTx/>
              <a:buChar char="-"/>
            </a:pPr>
            <a:r>
              <a:rPr lang="es-MX" sz="4000" dirty="0" smtClean="0"/>
              <a:t>Visita </a:t>
            </a:r>
            <a:r>
              <a:rPr lang="es-MX" sz="4000" dirty="0"/>
              <a:t>un sitio web </a:t>
            </a:r>
            <a:endParaRPr lang="es-MX" sz="4000" dirty="0" smtClean="0"/>
          </a:p>
          <a:p>
            <a:pPr marL="571500" indent="-571500">
              <a:buFontTx/>
              <a:buChar char="-"/>
            </a:pPr>
            <a:r>
              <a:rPr lang="es-MX" sz="4000" dirty="0" smtClean="0"/>
              <a:t>Haz </a:t>
            </a:r>
            <a:r>
              <a:rPr lang="es-MX" sz="4000" dirty="0"/>
              <a:t>clic derecho y selecciona "Inspeccionar" o "Ver código </a:t>
            </a:r>
            <a:r>
              <a:rPr lang="es-MX" sz="4000" dirty="0" smtClean="0"/>
              <a:t>fuente“</a:t>
            </a:r>
          </a:p>
          <a:p>
            <a:pPr marL="571500" indent="-571500">
              <a:buFontTx/>
              <a:buChar char="-"/>
            </a:pPr>
            <a:r>
              <a:rPr lang="es-MX" sz="4000" dirty="0" smtClean="0"/>
              <a:t>Identifica </a:t>
            </a:r>
            <a:r>
              <a:rPr lang="es-MX" sz="4000" dirty="0"/>
              <a:t>al menos 15 etiquetas HTML diferentes</a:t>
            </a:r>
          </a:p>
          <a:p>
            <a:r>
              <a:rPr lang="es-MX" sz="4000" dirty="0"/>
              <a:t>Para cada etiqueta, anota: </a:t>
            </a:r>
          </a:p>
          <a:p>
            <a:pPr marL="1028700" lvl="1" indent="-571500">
              <a:buFont typeface="Arial" panose="020B0604020202020204" pitchFamily="34" charset="0"/>
              <a:buChar char="•"/>
            </a:pPr>
            <a:r>
              <a:rPr lang="es-MX" sz="4000" dirty="0"/>
              <a:t>Nombre de la etiqueta</a:t>
            </a:r>
          </a:p>
          <a:p>
            <a:pPr marL="1028700" lvl="1" indent="-571500">
              <a:buFont typeface="Arial" panose="020B0604020202020204" pitchFamily="34" charset="0"/>
              <a:buChar char="•"/>
            </a:pPr>
            <a:r>
              <a:rPr lang="es-MX" sz="4000" dirty="0"/>
              <a:t>Función principal</a:t>
            </a:r>
          </a:p>
          <a:p>
            <a:pPr marL="1028700" lvl="1" indent="-571500">
              <a:buFont typeface="Arial" panose="020B0604020202020204" pitchFamily="34" charset="0"/>
              <a:buChar char="•"/>
            </a:pPr>
            <a:r>
              <a:rPr lang="es-MX" sz="4000" dirty="0"/>
              <a:t>Atributos que contiene</a:t>
            </a:r>
          </a:p>
          <a:p>
            <a:pPr marL="1028700" lvl="1" indent="-571500">
              <a:buFont typeface="Arial" panose="020B0604020202020204" pitchFamily="34" charset="0"/>
              <a:buChar char="•"/>
            </a:pPr>
            <a:r>
              <a:rPr lang="es-MX" sz="4000" dirty="0"/>
              <a:t>Cómo afecta a la presentación de la página</a:t>
            </a:r>
          </a:p>
        </p:txBody>
      </p:sp>
    </p:spTree>
    <p:extLst>
      <p:ext uri="{BB962C8B-B14F-4D97-AF65-F5344CB8AC3E}">
        <p14:creationId xmlns:p14="http://schemas.microsoft.com/office/powerpoint/2010/main" val="174551980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5"/>
          <p:cNvGrpSpPr/>
          <p:nvPr/>
        </p:nvGrpSpPr>
        <p:grpSpPr>
          <a:xfrm>
            <a:off x="0" y="9305925"/>
            <a:ext cx="19280880" cy="1312977"/>
            <a:chOff x="0" y="0"/>
            <a:chExt cx="25707840" cy="1750636"/>
          </a:xfrm>
        </p:grpSpPr>
        <p:grpSp>
          <p:nvGrpSpPr>
            <p:cNvPr id="36" name="Group 36"/>
            <p:cNvGrpSpPr/>
            <p:nvPr/>
          </p:nvGrpSpPr>
          <p:grpSpPr>
            <a:xfrm rot="5400000">
              <a:off x="13125860" y="-10831345"/>
              <a:ext cx="1750636" cy="23413325"/>
              <a:chOff x="0" y="0"/>
              <a:chExt cx="3130550" cy="41868551"/>
            </a:xfrm>
          </p:grpSpPr>
          <p:sp>
            <p:nvSpPr>
              <p:cNvPr id="37" name="Freeform 3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38" name="Freeform 3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63"/>
                  </a:ext>
                </a:extLst>
              </a:blip>
              <a:stretch>
                <a:fillRect t="-51576"/>
              </a:stretch>
            </a:blipFill>
          </p:spPr>
        </p:sp>
      </p:grpSp>
      <p:sp>
        <p:nvSpPr>
          <p:cNvPr id="7" name="Rectángulo 6"/>
          <p:cNvSpPr/>
          <p:nvPr/>
        </p:nvSpPr>
        <p:spPr>
          <a:xfrm>
            <a:off x="762000" y="419100"/>
            <a:ext cx="16535400" cy="7478970"/>
          </a:xfrm>
          <a:prstGeom prst="rect">
            <a:avLst/>
          </a:prstGeom>
        </p:spPr>
        <p:txBody>
          <a:bodyPr wrap="square">
            <a:spAutoFit/>
          </a:bodyPr>
          <a:lstStyle/>
          <a:p>
            <a:r>
              <a:rPr lang="es-MX" sz="4000" b="1" dirty="0">
                <a:solidFill>
                  <a:schemeClr val="tx2">
                    <a:lumMod val="60000"/>
                    <a:lumOff val="40000"/>
                  </a:schemeClr>
                </a:solidFill>
              </a:rPr>
              <a:t>Actividad </a:t>
            </a:r>
            <a:r>
              <a:rPr lang="es-MX" sz="4000" b="1" dirty="0" smtClean="0">
                <a:solidFill>
                  <a:schemeClr val="tx2">
                    <a:lumMod val="60000"/>
                    <a:lumOff val="40000"/>
                  </a:schemeClr>
                </a:solidFill>
              </a:rPr>
              <a:t> </a:t>
            </a:r>
            <a:r>
              <a:rPr lang="es-MX" sz="4000" b="1" dirty="0">
                <a:solidFill>
                  <a:schemeClr val="tx2">
                    <a:lumMod val="60000"/>
                    <a:lumOff val="40000"/>
                  </a:schemeClr>
                </a:solidFill>
              </a:rPr>
              <a:t>Crear una </a:t>
            </a:r>
            <a:r>
              <a:rPr lang="es-MX" sz="4000" b="1" dirty="0" smtClean="0">
                <a:solidFill>
                  <a:schemeClr val="tx2">
                    <a:lumMod val="60000"/>
                    <a:lumOff val="40000"/>
                  </a:schemeClr>
                </a:solidFill>
              </a:rPr>
              <a:t>presentación </a:t>
            </a:r>
            <a:r>
              <a:rPr lang="es-MX" sz="4000" b="1" dirty="0">
                <a:solidFill>
                  <a:schemeClr val="tx2">
                    <a:lumMod val="60000"/>
                    <a:lumOff val="40000"/>
                  </a:schemeClr>
                </a:solidFill>
              </a:rPr>
              <a:t>personal</a:t>
            </a:r>
          </a:p>
          <a:p>
            <a:r>
              <a:rPr lang="es-MX" sz="4000" b="1" dirty="0" smtClean="0"/>
              <a:t>Indicaciones</a:t>
            </a:r>
            <a:endParaRPr lang="es-MX" sz="4000" dirty="0"/>
          </a:p>
          <a:p>
            <a:r>
              <a:rPr lang="es-MX" sz="4000" dirty="0" smtClean="0"/>
              <a:t>- Crea </a:t>
            </a:r>
            <a:r>
              <a:rPr lang="es-MX" sz="4000" dirty="0"/>
              <a:t>un nuevo archivo HTML</a:t>
            </a:r>
          </a:p>
          <a:p>
            <a:r>
              <a:rPr lang="es-MX" sz="4000" dirty="0" smtClean="0"/>
              <a:t>- Diseña </a:t>
            </a:r>
            <a:r>
              <a:rPr lang="es-MX" sz="4000" dirty="0"/>
              <a:t>una tarjeta de presentación personal que incluye: </a:t>
            </a:r>
          </a:p>
          <a:p>
            <a:pPr marL="1028700" lvl="1" indent="-571500">
              <a:buFont typeface="Arial" panose="020B0604020202020204" pitchFamily="34" charset="0"/>
              <a:buChar char="•"/>
            </a:pPr>
            <a:r>
              <a:rPr lang="es-MX" sz="4000" dirty="0"/>
              <a:t>Tu nombre como encabezado principal (h1)</a:t>
            </a:r>
          </a:p>
          <a:p>
            <a:pPr marL="1028700" lvl="1" indent="-571500">
              <a:buFont typeface="Arial" panose="020B0604020202020204" pitchFamily="34" charset="0"/>
              <a:buChar char="•"/>
            </a:pPr>
            <a:r>
              <a:rPr lang="es-MX" sz="4000" dirty="0"/>
              <a:t>Una foto (</a:t>
            </a:r>
            <a:r>
              <a:rPr lang="es-MX" sz="4000" dirty="0" err="1"/>
              <a:t>img</a:t>
            </a:r>
            <a:r>
              <a:rPr lang="es-MX" sz="4000" dirty="0"/>
              <a:t>)</a:t>
            </a:r>
          </a:p>
          <a:p>
            <a:pPr marL="1028700" lvl="1" indent="-571500">
              <a:buFont typeface="Arial" panose="020B0604020202020204" pitchFamily="34" charset="0"/>
              <a:buChar char="•"/>
            </a:pPr>
            <a:r>
              <a:rPr lang="es-MX" sz="4000" dirty="0"/>
              <a:t>Una breve descripción (p)</a:t>
            </a:r>
          </a:p>
          <a:p>
            <a:pPr marL="1028700" lvl="1" indent="-571500">
              <a:buFont typeface="Arial" panose="020B0604020202020204" pitchFamily="34" charset="0"/>
              <a:buChar char="•"/>
            </a:pPr>
            <a:r>
              <a:rPr lang="es-MX" sz="4000" dirty="0"/>
              <a:t>Lista de habilidades (</a:t>
            </a:r>
            <a:r>
              <a:rPr lang="es-MX" sz="4000" dirty="0" err="1"/>
              <a:t>ul</a:t>
            </a:r>
            <a:r>
              <a:rPr lang="es-MX" sz="4000" dirty="0"/>
              <a:t> o </a:t>
            </a:r>
            <a:r>
              <a:rPr lang="es-MX" sz="4000" dirty="0" err="1"/>
              <a:t>ol</a:t>
            </a:r>
            <a:r>
              <a:rPr lang="es-MX" sz="4000" dirty="0"/>
              <a:t>)</a:t>
            </a:r>
          </a:p>
          <a:p>
            <a:pPr marL="1028700" lvl="1" indent="-571500">
              <a:buFont typeface="Arial" panose="020B0604020202020204" pitchFamily="34" charset="0"/>
              <a:buChar char="•"/>
            </a:pPr>
            <a:r>
              <a:rPr lang="es-MX" sz="4000" dirty="0"/>
              <a:t>Enlaces a redes sociales (a)</a:t>
            </a:r>
          </a:p>
          <a:p>
            <a:pPr marL="1028700" lvl="1" indent="-571500">
              <a:buFont typeface="Arial" panose="020B0604020202020204" pitchFamily="34" charset="0"/>
              <a:buChar char="•"/>
            </a:pPr>
            <a:r>
              <a:rPr lang="es-MX" sz="4000" dirty="0"/>
              <a:t>Información de contacto</a:t>
            </a:r>
          </a:p>
          <a:p>
            <a:r>
              <a:rPr lang="es-MX" sz="4000" dirty="0" smtClean="0"/>
              <a:t>- Utiliza </a:t>
            </a:r>
            <a:r>
              <a:rPr lang="es-MX" sz="4000" dirty="0"/>
              <a:t>al menos 10 etiquetas HTML diferentes</a:t>
            </a:r>
          </a:p>
          <a:p>
            <a:r>
              <a:rPr lang="es-MX" sz="4000" dirty="0" smtClean="0"/>
              <a:t>- Visualiza </a:t>
            </a:r>
            <a:r>
              <a:rPr lang="es-MX" sz="4000" dirty="0"/>
              <a:t>el resultado en un navegador</a:t>
            </a:r>
          </a:p>
        </p:txBody>
      </p:sp>
    </p:spTree>
    <p:extLst>
      <p:ext uri="{BB962C8B-B14F-4D97-AF65-F5344CB8AC3E}">
        <p14:creationId xmlns:p14="http://schemas.microsoft.com/office/powerpoint/2010/main" val="350349441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1836B2"/>
        </a:solidFill>
        <a:effectLst/>
      </p:bgPr>
    </p:bg>
    <p:spTree>
      <p:nvGrpSpPr>
        <p:cNvPr id="1" name=""/>
        <p:cNvGrpSpPr/>
        <p:nvPr/>
      </p:nvGrpSpPr>
      <p:grpSpPr>
        <a:xfrm>
          <a:off x="0" y="0"/>
          <a:ext cx="0" cy="0"/>
          <a:chOff x="0" y="0"/>
          <a:chExt cx="0" cy="0"/>
        </a:xfrm>
      </p:grpSpPr>
      <p:grpSp>
        <p:nvGrpSpPr>
          <p:cNvPr id="4" name="Group 4"/>
          <p:cNvGrpSpPr/>
          <p:nvPr/>
        </p:nvGrpSpPr>
        <p:grpSpPr>
          <a:xfrm rot="-10800000">
            <a:off x="14146227" y="-4233707"/>
            <a:ext cx="6729936" cy="6226137"/>
            <a:chOff x="0" y="0"/>
            <a:chExt cx="5806793" cy="5372100"/>
          </a:xfrm>
        </p:grpSpPr>
        <p:sp>
          <p:nvSpPr>
            <p:cNvPr id="5" name="Freeform 5"/>
            <p:cNvSpPr/>
            <p:nvPr/>
          </p:nvSpPr>
          <p:spPr>
            <a:xfrm>
              <a:off x="0" y="0"/>
              <a:ext cx="5806793" cy="5372100"/>
            </a:xfrm>
            <a:custGeom>
              <a:avLst/>
              <a:gdLst/>
              <a:ahLst/>
              <a:cxnLst/>
              <a:rect l="l" t="t" r="r" b="b"/>
              <a:pathLst>
                <a:path w="5806793" h="5372100">
                  <a:moveTo>
                    <a:pt x="4256123" y="0"/>
                  </a:moveTo>
                  <a:lnTo>
                    <a:pt x="1550670" y="0"/>
                  </a:lnTo>
                  <a:lnTo>
                    <a:pt x="0" y="2686050"/>
                  </a:lnTo>
                  <a:lnTo>
                    <a:pt x="1550670" y="5372100"/>
                  </a:lnTo>
                  <a:lnTo>
                    <a:pt x="4256123" y="5372100"/>
                  </a:lnTo>
                  <a:lnTo>
                    <a:pt x="5806793" y="2686050"/>
                  </a:lnTo>
                  <a:lnTo>
                    <a:pt x="4256123" y="0"/>
                  </a:lnTo>
                  <a:close/>
                </a:path>
              </a:pathLst>
            </a:custGeom>
            <a:solidFill>
              <a:srgbClr val="FFFFFF"/>
            </a:solidFill>
          </p:spPr>
        </p:sp>
      </p:grpSp>
      <p:grpSp>
        <p:nvGrpSpPr>
          <p:cNvPr id="7" name="Group 7"/>
          <p:cNvGrpSpPr/>
          <p:nvPr/>
        </p:nvGrpSpPr>
        <p:grpSpPr>
          <a:xfrm>
            <a:off x="12253643" y="6873838"/>
            <a:ext cx="6880363" cy="2707388"/>
            <a:chOff x="0" y="0"/>
            <a:chExt cx="9173818" cy="3609851"/>
          </a:xfrm>
        </p:grpSpPr>
        <p:sp>
          <p:nvSpPr>
            <p:cNvPr id="8" name="TextBox 8"/>
            <p:cNvSpPr txBox="1"/>
            <p:nvPr/>
          </p:nvSpPr>
          <p:spPr>
            <a:xfrm>
              <a:off x="0" y="81068"/>
              <a:ext cx="9173818" cy="1531197"/>
            </a:xfrm>
            <a:prstGeom prst="rect">
              <a:avLst/>
            </a:prstGeom>
          </p:spPr>
          <p:txBody>
            <a:bodyPr lIns="0" tIns="0" rIns="0" bIns="0" rtlCol="0" anchor="t">
              <a:spAutoFit/>
            </a:bodyPr>
            <a:lstStyle/>
            <a:p>
              <a:pPr marL="0" lvl="0" indent="0" algn="l">
                <a:lnSpc>
                  <a:spcPts val="8717"/>
                </a:lnSpc>
                <a:spcBef>
                  <a:spcPct val="0"/>
                </a:spcBef>
              </a:pPr>
              <a:endParaRPr lang="en-US" sz="7925" b="1" u="none" dirty="0">
                <a:solidFill>
                  <a:srgbClr val="FFFFFF"/>
                </a:solidFill>
                <a:latin typeface="Fira Sans Semi-Bold"/>
                <a:ea typeface="Fira Sans Semi-Bold"/>
                <a:cs typeface="Fira Sans Semi-Bold"/>
                <a:sym typeface="Fira Sans Semi-Bold"/>
              </a:endParaRPr>
            </a:p>
          </p:txBody>
        </p:sp>
        <p:sp>
          <p:nvSpPr>
            <p:cNvPr id="9" name="TextBox 9"/>
            <p:cNvSpPr txBox="1"/>
            <p:nvPr/>
          </p:nvSpPr>
          <p:spPr>
            <a:xfrm>
              <a:off x="0" y="2313040"/>
              <a:ext cx="6965108" cy="1308099"/>
            </a:xfrm>
            <a:prstGeom prst="rect">
              <a:avLst/>
            </a:prstGeom>
          </p:spPr>
          <p:txBody>
            <a:bodyPr lIns="0" tIns="0" rIns="0" bIns="0" rtlCol="0" anchor="t">
              <a:spAutoFit/>
            </a:bodyPr>
            <a:lstStyle/>
            <a:p>
              <a:pPr marL="0" lvl="0" indent="0" algn="l">
                <a:lnSpc>
                  <a:spcPts val="3900"/>
                </a:lnSpc>
                <a:spcBef>
                  <a:spcPct val="0"/>
                </a:spcBef>
              </a:pPr>
              <a:r>
                <a:rPr lang="en-US" sz="3000" b="1" u="none" spc="-60">
                  <a:solidFill>
                    <a:srgbClr val="FFFFFF"/>
                  </a:solidFill>
                  <a:latin typeface="Fira Sans Medium"/>
                  <a:ea typeface="Fira Sans Medium"/>
                  <a:cs typeface="Fira Sans Medium"/>
                  <a:sym typeface="Fira Sans Medium"/>
                </a:rPr>
                <a:t>No dudes en contactarnos si tienes alguna pregunta.</a:t>
              </a:r>
            </a:p>
          </p:txBody>
        </p:sp>
      </p:grpSp>
      <p:pic>
        <p:nvPicPr>
          <p:cNvPr id="11" name="Imagen 10"/>
          <p:cNvPicPr/>
          <p:nvPr/>
        </p:nvPicPr>
        <p:blipFill>
          <a:blip r:embed="rId2">
            <a:extLst>
              <a:ext uri="{28A0092B-C50C-407E-A947-70E740481C1C}">
                <a14:useLocalDpi xmlns:a14="http://schemas.microsoft.com/office/drawing/2010/main" val="0"/>
              </a:ext>
            </a:extLst>
          </a:blip>
          <a:srcRect t="37103" b="34862"/>
          <a:stretch>
            <a:fillRect/>
          </a:stretch>
        </p:blipFill>
        <p:spPr bwMode="auto">
          <a:xfrm>
            <a:off x="15693825" y="647700"/>
            <a:ext cx="1817370" cy="499110"/>
          </a:xfrm>
          <a:prstGeom prst="rect">
            <a:avLst/>
          </a:prstGeom>
          <a:noFill/>
          <a:ln>
            <a:noFill/>
          </a:ln>
        </p:spPr>
      </p:pic>
      <p:grpSp>
        <p:nvGrpSpPr>
          <p:cNvPr id="13" name="Group 2"/>
          <p:cNvGrpSpPr/>
          <p:nvPr/>
        </p:nvGrpSpPr>
        <p:grpSpPr>
          <a:xfrm>
            <a:off x="-3111097" y="-64865"/>
            <a:ext cx="12020749" cy="10409427"/>
            <a:chOff x="0" y="0"/>
            <a:chExt cx="4282440" cy="3708400"/>
          </a:xfrm>
        </p:grpSpPr>
        <p:sp>
          <p:nvSpPr>
            <p:cNvPr id="14" name="Freeform 3"/>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3"/>
              <a:stretch>
                <a:fillRect t="-7739" b="-7739"/>
              </a:stretch>
            </a:blipFill>
          </p:spPr>
        </p:sp>
      </p:gr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3"/>
          <p:cNvSpPr/>
          <p:nvPr/>
        </p:nvSpPr>
        <p:spPr>
          <a:xfrm flipV="1">
            <a:off x="8419814" y="4914901"/>
            <a:ext cx="9868186" cy="59294"/>
          </a:xfrm>
          <a:prstGeom prst="line">
            <a:avLst/>
          </a:prstGeom>
          <a:ln w="38100" cap="rnd">
            <a:solidFill>
              <a:srgbClr val="86C7ED"/>
            </a:solidFill>
            <a:prstDash val="sysDot"/>
            <a:headEnd type="none" w="sm" len="sm"/>
            <a:tailEnd type="none" w="sm" len="sm"/>
          </a:ln>
        </p:spPr>
      </p:sp>
      <p:grpSp>
        <p:nvGrpSpPr>
          <p:cNvPr id="7" name="Group 7"/>
          <p:cNvGrpSpPr/>
          <p:nvPr/>
        </p:nvGrpSpPr>
        <p:grpSpPr>
          <a:xfrm>
            <a:off x="-2846120" y="-144223"/>
            <a:ext cx="11233880" cy="10287000"/>
            <a:chOff x="0" y="0"/>
            <a:chExt cx="5866582" cy="5372100"/>
          </a:xfrm>
        </p:grpSpPr>
        <p:sp>
          <p:nvSpPr>
            <p:cNvPr id="8" name="Freeform 8"/>
            <p:cNvSpPr/>
            <p:nvPr/>
          </p:nvSpPr>
          <p:spPr>
            <a:xfrm>
              <a:off x="0" y="0"/>
              <a:ext cx="5866582" cy="5372100"/>
            </a:xfrm>
            <a:custGeom>
              <a:avLst/>
              <a:gdLst/>
              <a:ahLst/>
              <a:cxnLst/>
              <a:rect l="l" t="t" r="r" b="b"/>
              <a:pathLst>
                <a:path w="5866582" h="5372100">
                  <a:moveTo>
                    <a:pt x="4315912" y="0"/>
                  </a:moveTo>
                  <a:lnTo>
                    <a:pt x="1550670" y="0"/>
                  </a:lnTo>
                  <a:lnTo>
                    <a:pt x="0" y="2686050"/>
                  </a:lnTo>
                  <a:lnTo>
                    <a:pt x="1550670" y="5372100"/>
                  </a:lnTo>
                  <a:lnTo>
                    <a:pt x="4315912" y="5372100"/>
                  </a:lnTo>
                  <a:lnTo>
                    <a:pt x="5866582" y="2686050"/>
                  </a:lnTo>
                  <a:lnTo>
                    <a:pt x="4315912" y="0"/>
                  </a:lnTo>
                  <a:close/>
                </a:path>
              </a:pathLst>
            </a:custGeom>
            <a:solidFill>
              <a:srgbClr val="1836B2"/>
            </a:solidFill>
          </p:spPr>
        </p:sp>
      </p:grpSp>
      <p:grpSp>
        <p:nvGrpSpPr>
          <p:cNvPr id="9" name="Group 9"/>
          <p:cNvGrpSpPr/>
          <p:nvPr/>
        </p:nvGrpSpPr>
        <p:grpSpPr>
          <a:xfrm rot="-10800000">
            <a:off x="11258145" y="8674855"/>
            <a:ext cx="9822161" cy="6226137"/>
            <a:chOff x="0" y="0"/>
            <a:chExt cx="8474859" cy="5372100"/>
          </a:xfrm>
        </p:grpSpPr>
        <p:sp>
          <p:nvSpPr>
            <p:cNvPr id="10" name="Freeform 10"/>
            <p:cNvSpPr/>
            <p:nvPr/>
          </p:nvSpPr>
          <p:spPr>
            <a:xfrm>
              <a:off x="0" y="0"/>
              <a:ext cx="8474859" cy="5372100"/>
            </a:xfrm>
            <a:custGeom>
              <a:avLst/>
              <a:gdLst/>
              <a:ahLst/>
              <a:cxnLst/>
              <a:rect l="l" t="t" r="r" b="b"/>
              <a:pathLst>
                <a:path w="8474859" h="5372100">
                  <a:moveTo>
                    <a:pt x="6924189" y="0"/>
                  </a:moveTo>
                  <a:lnTo>
                    <a:pt x="1550670" y="0"/>
                  </a:lnTo>
                  <a:lnTo>
                    <a:pt x="0" y="2686050"/>
                  </a:lnTo>
                  <a:lnTo>
                    <a:pt x="1550670" y="5372100"/>
                  </a:lnTo>
                  <a:lnTo>
                    <a:pt x="6924189" y="5372100"/>
                  </a:lnTo>
                  <a:lnTo>
                    <a:pt x="8474859" y="2686050"/>
                  </a:lnTo>
                  <a:lnTo>
                    <a:pt x="6924189" y="0"/>
                  </a:lnTo>
                  <a:close/>
                </a:path>
              </a:pathLst>
            </a:custGeom>
            <a:solidFill>
              <a:srgbClr val="A066CB"/>
            </a:solidFill>
          </p:spPr>
        </p:sp>
      </p:grpSp>
      <p:sp>
        <p:nvSpPr>
          <p:cNvPr id="11" name="AutoShape 11"/>
          <p:cNvSpPr/>
          <p:nvPr/>
        </p:nvSpPr>
        <p:spPr>
          <a:xfrm>
            <a:off x="8387760" y="3628427"/>
            <a:ext cx="239988" cy="262851"/>
          </a:xfrm>
          <a:prstGeom prst="rect">
            <a:avLst/>
          </a:prstGeom>
          <a:solidFill>
            <a:srgbClr val="A066CB"/>
          </a:solidFill>
        </p:spPr>
      </p:sp>
      <p:sp>
        <p:nvSpPr>
          <p:cNvPr id="13" name="TextBox 13"/>
          <p:cNvSpPr txBox="1"/>
          <p:nvPr/>
        </p:nvSpPr>
        <p:spPr>
          <a:xfrm>
            <a:off x="8975118" y="3509785"/>
            <a:ext cx="9116337" cy="500137"/>
          </a:xfrm>
          <a:prstGeom prst="rect">
            <a:avLst/>
          </a:prstGeom>
        </p:spPr>
        <p:txBody>
          <a:bodyPr wrap="square" lIns="0" tIns="0" rIns="0" bIns="0" rtlCol="0" anchor="t">
            <a:spAutoFit/>
          </a:bodyPr>
          <a:lstStyle/>
          <a:p>
            <a:pPr lvl="0">
              <a:lnSpc>
                <a:spcPts val="3900"/>
              </a:lnSpc>
              <a:spcBef>
                <a:spcPct val="0"/>
              </a:spcBef>
            </a:pPr>
            <a:r>
              <a:rPr lang="es-PY" sz="3200" dirty="0"/>
              <a:t>Dentro de tu HTML con la etiqueta &lt;script&gt; ... &lt;/script&gt;</a:t>
            </a:r>
            <a:endParaRPr lang="en-US" sz="3000" b="1" u="none" spc="-60" dirty="0">
              <a:solidFill>
                <a:srgbClr val="000000"/>
              </a:solidFill>
              <a:latin typeface="Fira Sans Medium"/>
              <a:ea typeface="Fira Sans Medium"/>
              <a:cs typeface="Fira Sans Medium"/>
              <a:sym typeface="Fira Sans Medium"/>
            </a:endParaRPr>
          </a:p>
        </p:txBody>
      </p:sp>
      <p:grpSp>
        <p:nvGrpSpPr>
          <p:cNvPr id="18" name="Group 18"/>
          <p:cNvGrpSpPr/>
          <p:nvPr/>
        </p:nvGrpSpPr>
        <p:grpSpPr>
          <a:xfrm>
            <a:off x="-304799" y="2414234"/>
            <a:ext cx="6324600" cy="4105989"/>
            <a:chOff x="-863600" y="-532500"/>
            <a:chExt cx="10131807" cy="3861069"/>
          </a:xfrm>
        </p:grpSpPr>
        <p:sp>
          <p:nvSpPr>
            <p:cNvPr id="19" name="TextBox 19"/>
            <p:cNvSpPr txBox="1"/>
            <p:nvPr/>
          </p:nvSpPr>
          <p:spPr>
            <a:xfrm>
              <a:off x="-330934" y="-532500"/>
              <a:ext cx="8134299" cy="1254144"/>
            </a:xfrm>
            <a:prstGeom prst="rect">
              <a:avLst/>
            </a:prstGeom>
          </p:spPr>
          <p:txBody>
            <a:bodyPr wrap="square" lIns="0" tIns="0" rIns="0" bIns="0" rtlCol="0" anchor="t">
              <a:spAutoFit/>
            </a:bodyPr>
            <a:lstStyle/>
            <a:p>
              <a:pPr lvl="0" algn="ctr">
                <a:lnSpc>
                  <a:spcPts val="10367"/>
                </a:lnSpc>
                <a:spcBef>
                  <a:spcPct val="0"/>
                </a:spcBef>
              </a:pPr>
              <a:r>
                <a:rPr lang="es-ES" sz="9600" b="1" dirty="0" smtClean="0">
                  <a:solidFill>
                    <a:schemeClr val="bg1"/>
                  </a:solidFill>
                </a:rPr>
                <a:t>JavaScript</a:t>
              </a:r>
              <a:endParaRPr lang="en-US" sz="9425" b="1" u="none" dirty="0">
                <a:solidFill>
                  <a:schemeClr val="bg1"/>
                </a:solidFill>
                <a:latin typeface="Fira Sans Semi-Bold"/>
                <a:ea typeface="Fira Sans Semi-Bold"/>
                <a:cs typeface="Fira Sans Semi-Bold"/>
                <a:sym typeface="Fira Sans Semi-Bold"/>
              </a:endParaRPr>
            </a:p>
          </p:txBody>
        </p:sp>
        <p:sp>
          <p:nvSpPr>
            <p:cNvPr id="20" name="TextBox 20"/>
            <p:cNvSpPr txBox="1"/>
            <p:nvPr/>
          </p:nvSpPr>
          <p:spPr>
            <a:xfrm>
              <a:off x="-863600" y="2026188"/>
              <a:ext cx="10131807" cy="1302381"/>
            </a:xfrm>
            <a:prstGeom prst="rect">
              <a:avLst/>
            </a:prstGeom>
          </p:spPr>
          <p:txBody>
            <a:bodyPr wrap="square" lIns="0" tIns="0" rIns="0" bIns="0" rtlCol="0" anchor="t">
              <a:spAutoFit/>
            </a:bodyPr>
            <a:lstStyle/>
            <a:p>
              <a:pPr lvl="0" algn="ctr">
                <a:lnSpc>
                  <a:spcPct val="150000"/>
                </a:lnSpc>
                <a:spcBef>
                  <a:spcPct val="0"/>
                </a:spcBef>
              </a:pPr>
              <a:r>
                <a:rPr lang="es-MX" sz="6000" b="1" dirty="0" smtClean="0">
                  <a:solidFill>
                    <a:schemeClr val="bg1"/>
                  </a:solidFill>
                </a:rPr>
                <a:t>¿</a:t>
              </a:r>
              <a:r>
                <a:rPr lang="es-MX" sz="6000" b="1" dirty="0">
                  <a:solidFill>
                    <a:schemeClr val="bg1"/>
                  </a:solidFill>
                </a:rPr>
                <a:t>Dónde se </a:t>
              </a:r>
              <a:r>
                <a:rPr lang="es-MX" sz="6000" b="1" dirty="0" smtClean="0">
                  <a:solidFill>
                    <a:schemeClr val="bg1"/>
                  </a:solidFill>
                </a:rPr>
                <a:t>escribe?</a:t>
              </a:r>
              <a:endParaRPr lang="es-PY" sz="6000" b="1" dirty="0" smtClean="0">
                <a:solidFill>
                  <a:schemeClr val="bg1"/>
                </a:solidFill>
              </a:endParaRPr>
            </a:p>
          </p:txBody>
        </p:sp>
      </p:grpSp>
      <p:sp>
        <p:nvSpPr>
          <p:cNvPr id="23" name="TextBox 23"/>
          <p:cNvSpPr txBox="1"/>
          <p:nvPr/>
        </p:nvSpPr>
        <p:spPr>
          <a:xfrm>
            <a:off x="8975118" y="5535412"/>
            <a:ext cx="8855682" cy="1000274"/>
          </a:xfrm>
          <a:prstGeom prst="rect">
            <a:avLst/>
          </a:prstGeom>
        </p:spPr>
        <p:txBody>
          <a:bodyPr wrap="square" lIns="0" tIns="0" rIns="0" bIns="0" rtlCol="0" anchor="t">
            <a:spAutoFit/>
          </a:bodyPr>
          <a:lstStyle>
            <a:defPPr>
              <a:defRPr lang="en-US"/>
            </a:defPPr>
            <a:lvl1pPr lvl="0">
              <a:lnSpc>
                <a:spcPts val="3900"/>
              </a:lnSpc>
              <a:spcBef>
                <a:spcPct val="0"/>
              </a:spcBef>
              <a:defRPr sz="3200"/>
            </a:lvl1pPr>
          </a:lstStyle>
          <a:p>
            <a:r>
              <a:rPr lang="es-MX" dirty="0">
                <a:sym typeface="Fira Sans Medium"/>
              </a:rPr>
              <a:t>En un archivo externo (</a:t>
            </a:r>
            <a:r>
              <a:rPr lang="es-MX" dirty="0" err="1">
                <a:sym typeface="Fira Sans Medium"/>
              </a:rPr>
              <a:t>ej</a:t>
            </a:r>
            <a:r>
              <a:rPr lang="es-MX" dirty="0">
                <a:sym typeface="Fira Sans Medium"/>
              </a:rPr>
              <a:t>: script.js) y lo incluís con &lt;script </a:t>
            </a:r>
            <a:r>
              <a:rPr lang="es-MX" dirty="0" err="1">
                <a:sym typeface="Fira Sans Medium"/>
              </a:rPr>
              <a:t>src</a:t>
            </a:r>
            <a:r>
              <a:rPr lang="es-MX" dirty="0">
                <a:sym typeface="Fira Sans Medium"/>
              </a:rPr>
              <a:t>="script.js"&gt;&lt;/script&gt;</a:t>
            </a:r>
            <a:endParaRPr lang="en-US" dirty="0">
              <a:sym typeface="Fira Sans Medium"/>
            </a:endParaRPr>
          </a:p>
        </p:txBody>
      </p:sp>
      <p:sp>
        <p:nvSpPr>
          <p:cNvPr id="26" name="AutoShape 26"/>
          <p:cNvSpPr/>
          <p:nvPr/>
        </p:nvSpPr>
        <p:spPr>
          <a:xfrm>
            <a:off x="8457024" y="5616323"/>
            <a:ext cx="239988" cy="262851"/>
          </a:xfrm>
          <a:prstGeom prst="rect">
            <a:avLst/>
          </a:prstGeom>
          <a:solidFill>
            <a:srgbClr val="A066CB"/>
          </a:solidFill>
        </p:spPr>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267200" y="802870"/>
            <a:ext cx="11049000" cy="2740430"/>
            <a:chOff x="-1386439" y="-2978089"/>
            <a:chExt cx="22585988" cy="5746088"/>
          </a:xfrm>
        </p:grpSpPr>
        <p:sp>
          <p:nvSpPr>
            <p:cNvPr id="3" name="TextBox 3"/>
            <p:cNvSpPr txBox="1"/>
            <p:nvPr/>
          </p:nvSpPr>
          <p:spPr>
            <a:xfrm>
              <a:off x="-1386439" y="-2978089"/>
              <a:ext cx="22585988" cy="1549621"/>
            </a:xfrm>
            <a:prstGeom prst="rect">
              <a:avLst/>
            </a:prstGeom>
          </p:spPr>
          <p:txBody>
            <a:bodyPr wrap="square" lIns="0" tIns="0" rIns="0" bIns="0" rtlCol="0" anchor="t">
              <a:spAutoFit/>
            </a:bodyPr>
            <a:lstStyle/>
            <a:p>
              <a:pPr lvl="0">
                <a:lnSpc>
                  <a:spcPts val="5599"/>
                </a:lnSpc>
                <a:spcBef>
                  <a:spcPct val="0"/>
                </a:spcBef>
              </a:pPr>
              <a:r>
                <a:rPr lang="en-US" sz="6600" b="1" dirty="0" smtClean="0">
                  <a:solidFill>
                    <a:srgbClr val="1836B2"/>
                  </a:solidFill>
                  <a:latin typeface="Fira Sans Medium"/>
                  <a:ea typeface="Fira Sans Medium"/>
                  <a:cs typeface="Fira Sans Medium"/>
                  <a:sym typeface="Fira Sans Medium"/>
                </a:rPr>
                <a:t>Que son las variables?</a:t>
              </a:r>
            </a:p>
          </p:txBody>
        </p:sp>
        <p:sp>
          <p:nvSpPr>
            <p:cNvPr id="4" name="TextBox 4"/>
            <p:cNvSpPr txBox="1"/>
            <p:nvPr/>
          </p:nvSpPr>
          <p:spPr>
            <a:xfrm>
              <a:off x="0" y="2365838"/>
              <a:ext cx="5592123" cy="402161"/>
            </a:xfrm>
            <a:prstGeom prst="rect">
              <a:avLst/>
            </a:prstGeom>
          </p:spPr>
          <p:txBody>
            <a:bodyPr lIns="0" tIns="0" rIns="0" bIns="0" rtlCol="0" anchor="t">
              <a:spAutoFit/>
            </a:bodyPr>
            <a:lstStyle/>
            <a:p>
              <a:pPr marL="0" lvl="0" indent="0" algn="l">
                <a:lnSpc>
                  <a:spcPts val="2520"/>
                </a:lnSpc>
                <a:spcBef>
                  <a:spcPct val="0"/>
                </a:spcBef>
              </a:pPr>
              <a:endParaRPr lang="en-US" sz="1800" u="none" spc="9" dirty="0">
                <a:solidFill>
                  <a:srgbClr val="000000"/>
                </a:solidFill>
                <a:latin typeface="Fira Sans Light"/>
                <a:ea typeface="Fira Sans Light"/>
                <a:cs typeface="Fira Sans Light"/>
                <a:sym typeface="Fira Sans Light"/>
              </a:endParaRPr>
            </a:p>
          </p:txBody>
        </p:sp>
      </p:grpSp>
      <p:grpSp>
        <p:nvGrpSpPr>
          <p:cNvPr id="5" name="Group 5"/>
          <p:cNvGrpSpPr/>
          <p:nvPr/>
        </p:nvGrpSpPr>
        <p:grpSpPr>
          <a:xfrm>
            <a:off x="0" y="9305925"/>
            <a:ext cx="19280880" cy="1312977"/>
            <a:chOff x="0" y="0"/>
            <a:chExt cx="25707840" cy="1750636"/>
          </a:xfrm>
        </p:grpSpPr>
        <p:grpSp>
          <p:nvGrpSpPr>
            <p:cNvPr id="6" name="Group 6"/>
            <p:cNvGrpSpPr/>
            <p:nvPr/>
          </p:nvGrpSpPr>
          <p:grpSpPr>
            <a:xfrm rot="5400000">
              <a:off x="13125860" y="-10831345"/>
              <a:ext cx="1750636" cy="23413325"/>
              <a:chOff x="0" y="0"/>
              <a:chExt cx="3130550" cy="41868551"/>
            </a:xfrm>
          </p:grpSpPr>
          <p:sp>
            <p:nvSpPr>
              <p:cNvPr id="7" name="Freeform 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8" name="Freeform 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3"/>
                  </a:ext>
                </a:extLst>
              </a:blip>
              <a:stretch>
                <a:fillRect t="-51576"/>
              </a:stretch>
            </a:blipFill>
          </p:spPr>
        </p:sp>
      </p:grpSp>
      <p:sp>
        <p:nvSpPr>
          <p:cNvPr id="14" name="Rectangle 1"/>
          <p:cNvSpPr>
            <a:spLocks noChangeArrowheads="1"/>
          </p:cNvSpPr>
          <p:nvPr/>
        </p:nvSpPr>
        <p:spPr bwMode="auto">
          <a:xfrm>
            <a:off x="533400" y="2165508"/>
            <a:ext cx="16764000"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685800" lvl="0" indent="-685800" eaLnBrk="0" fontAlgn="base" hangingPunct="0">
              <a:spcBef>
                <a:spcPct val="0"/>
              </a:spcBef>
              <a:spcAft>
                <a:spcPct val="0"/>
              </a:spcAft>
              <a:buClr>
                <a:schemeClr val="accent4">
                  <a:lumMod val="75000"/>
                </a:schemeClr>
              </a:buClr>
              <a:buFont typeface="Wingdings" panose="05000000000000000000" pitchFamily="2" charset="2"/>
              <a:buChar char="q"/>
            </a:pPr>
            <a:r>
              <a:rPr lang="es-MX" sz="4800" dirty="0"/>
              <a:t>Las variables </a:t>
            </a:r>
            <a:r>
              <a:rPr lang="es-MX" sz="4800" dirty="0" smtClean="0"/>
              <a:t>son (espacios de memoria) </a:t>
            </a:r>
            <a:r>
              <a:rPr lang="es-MX" sz="4800" dirty="0"/>
              <a:t>como contenedores etiquetados que usamos para almacenar datos en nuestros programas. Antes de 2015, JavaScript solo tenía una forma de declarar variables: </a:t>
            </a:r>
            <a:r>
              <a:rPr lang="es-MX" sz="4800" dirty="0" err="1"/>
              <a:t>var</a:t>
            </a:r>
            <a:r>
              <a:rPr lang="es-MX" sz="4800" dirty="0"/>
              <a:t>. Pero esta tenía varios problemas que veremos a continuación..</a:t>
            </a:r>
            <a:endParaRPr lang="es-MX" sz="4800" dirty="0" smtClean="0"/>
          </a:p>
          <a:p>
            <a:pPr marL="685800" lvl="0" indent="-685800" eaLnBrk="0" fontAlgn="base" hangingPunct="0">
              <a:spcBef>
                <a:spcPct val="0"/>
              </a:spcBef>
              <a:spcAft>
                <a:spcPct val="0"/>
              </a:spcAft>
              <a:buClr>
                <a:schemeClr val="accent4">
                  <a:lumMod val="75000"/>
                </a:schemeClr>
              </a:buClr>
              <a:buFont typeface="Wingdings" panose="05000000000000000000" pitchFamily="2" charset="2"/>
              <a:buChar char="q"/>
            </a:pPr>
            <a:endParaRPr kumimoji="0" lang="es-MX" altLang="es-PY" sz="4800" b="0" i="0" u="none" strike="noStrike" cap="none" normalizeH="0" baseline="0" dirty="0">
              <a:ln>
                <a:noFill/>
              </a:ln>
              <a:solidFill>
                <a:schemeClr val="tx1"/>
              </a:solidFill>
              <a:effectLst/>
              <a:latin typeface="Arial" panose="020B0604020202020204" pitchFamily="34" charset="0"/>
            </a:endParaRPr>
          </a:p>
          <a:p>
            <a:pPr marL="685800" lvl="0" indent="-685800" eaLnBrk="0" fontAlgn="base" hangingPunct="0">
              <a:spcBef>
                <a:spcPct val="0"/>
              </a:spcBef>
              <a:spcAft>
                <a:spcPct val="0"/>
              </a:spcAft>
              <a:buClr>
                <a:schemeClr val="accent4">
                  <a:lumMod val="75000"/>
                </a:schemeClr>
              </a:buClr>
              <a:buFont typeface="Wingdings" panose="05000000000000000000" pitchFamily="2" charset="2"/>
              <a:buChar char="q"/>
            </a:pPr>
            <a:endParaRPr kumimoji="0" lang="es-PY" altLang="es-PY" sz="4800" b="0" i="0" u="none" strike="noStrike" cap="none" normalizeH="0" baseline="0" dirty="0" smtClean="0">
              <a:ln>
                <a:noFill/>
              </a:ln>
              <a:solidFill>
                <a:schemeClr val="tx1"/>
              </a:solidFill>
              <a:effectLst/>
              <a:latin typeface="Arial" panose="020B0604020202020204" pitchFamily="34" charset="0"/>
            </a:endParaRPr>
          </a:p>
        </p:txBody>
      </p:sp>
      <p:sp>
        <p:nvSpPr>
          <p:cNvPr id="10" name="Rectangle 1"/>
          <p:cNvSpPr>
            <a:spLocks noChangeArrowheads="1"/>
          </p:cNvSpPr>
          <p:nvPr/>
        </p:nvSpPr>
        <p:spPr bwMode="auto">
          <a:xfrm>
            <a:off x="817821" y="5858827"/>
            <a:ext cx="15356958"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kumimoji="0" lang="es-MX" altLang="es-PY" sz="4800" b="0" i="0" u="none" strike="noStrike" cap="none" normalizeH="0" baseline="0" dirty="0">
              <a:ln>
                <a:noFill/>
              </a:ln>
              <a:solidFill>
                <a:schemeClr val="tx1"/>
              </a:solidFill>
              <a:effectLst/>
              <a:latin typeface="Arial" panose="020B0604020202020204" pitchFamily="34" charset="0"/>
            </a:endParaRPr>
          </a:p>
          <a:p>
            <a:pPr marL="685800" lvl="0" indent="-685800" eaLnBrk="0" fontAlgn="base" hangingPunct="0">
              <a:spcBef>
                <a:spcPct val="0"/>
              </a:spcBef>
              <a:spcAft>
                <a:spcPct val="0"/>
              </a:spcAft>
              <a:buClr>
                <a:schemeClr val="accent4">
                  <a:lumMod val="75000"/>
                </a:schemeClr>
              </a:buClr>
              <a:buFont typeface="Wingdings" panose="05000000000000000000" pitchFamily="2" charset="2"/>
              <a:buChar char="q"/>
            </a:pPr>
            <a:endParaRPr kumimoji="0" lang="es-PY" altLang="es-PY" sz="4800" b="0" i="0" u="none" strike="noStrike" cap="none" normalizeH="0" baseline="0" dirty="0" smtClean="0">
              <a:ln>
                <a:noFill/>
              </a:ln>
              <a:solidFill>
                <a:schemeClr val="tx1"/>
              </a:solidFill>
              <a:effectLst/>
              <a:latin typeface="Arial" panose="020B0604020202020204" pitchFamily="34" charset="0"/>
            </a:endParaRPr>
          </a:p>
        </p:txBody>
      </p:sp>
      <p:pic>
        <p:nvPicPr>
          <p:cNvPr id="11" name="Imagen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17126" y="5914212"/>
            <a:ext cx="5121857" cy="3414571"/>
          </a:xfrm>
          <a:prstGeom prst="rect">
            <a:avLst/>
          </a:prstGeom>
        </p:spPr>
      </p:pic>
    </p:spTree>
    <p:extLst>
      <p:ext uri="{BB962C8B-B14F-4D97-AF65-F5344CB8AC3E}">
        <p14:creationId xmlns:p14="http://schemas.microsoft.com/office/powerpoint/2010/main" val="240901903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09600" y="989237"/>
            <a:ext cx="17449800" cy="3239863"/>
            <a:chOff x="-1230674" y="-2881291"/>
            <a:chExt cx="21875531" cy="5649290"/>
          </a:xfrm>
        </p:grpSpPr>
        <p:sp>
          <p:nvSpPr>
            <p:cNvPr id="3" name="TextBox 3"/>
            <p:cNvSpPr txBox="1"/>
            <p:nvPr/>
          </p:nvSpPr>
          <p:spPr>
            <a:xfrm>
              <a:off x="-1230674" y="-2881291"/>
              <a:ext cx="21875531" cy="1252216"/>
            </a:xfrm>
            <a:prstGeom prst="rect">
              <a:avLst/>
            </a:prstGeom>
          </p:spPr>
          <p:txBody>
            <a:bodyPr wrap="square" lIns="0" tIns="0" rIns="0" bIns="0" rtlCol="0" anchor="t">
              <a:spAutoFit/>
            </a:bodyPr>
            <a:lstStyle/>
            <a:p>
              <a:pPr lvl="0" algn="ctr">
                <a:lnSpc>
                  <a:spcPts val="5599"/>
                </a:lnSpc>
                <a:spcBef>
                  <a:spcPct val="0"/>
                </a:spcBef>
              </a:pPr>
              <a:r>
                <a:rPr lang="en-US" sz="6600" b="1" dirty="0" err="1" smtClean="0">
                  <a:solidFill>
                    <a:srgbClr val="1836B2"/>
                  </a:solidFill>
                  <a:latin typeface="Fira Sans Medium"/>
                  <a:ea typeface="Fira Sans Medium"/>
                  <a:cs typeface="Fira Sans Medium"/>
                  <a:sym typeface="Fira Sans Medium"/>
                </a:rPr>
                <a:t>Declaración</a:t>
              </a:r>
              <a:r>
                <a:rPr lang="en-US" sz="6600" b="1" dirty="0" smtClean="0">
                  <a:solidFill>
                    <a:srgbClr val="1836B2"/>
                  </a:solidFill>
                  <a:latin typeface="Fira Sans Medium"/>
                  <a:ea typeface="Fira Sans Medium"/>
                  <a:cs typeface="Fira Sans Medium"/>
                  <a:sym typeface="Fira Sans Medium"/>
                </a:rPr>
                <a:t> de Variables </a:t>
              </a:r>
              <a:r>
                <a:rPr lang="en-US" sz="6600" b="1" dirty="0" err="1" smtClean="0">
                  <a:solidFill>
                    <a:srgbClr val="1836B2"/>
                  </a:solidFill>
                  <a:latin typeface="Fira Sans Medium"/>
                  <a:ea typeface="Fira Sans Medium"/>
                  <a:cs typeface="Fira Sans Medium"/>
                  <a:sym typeface="Fira Sans Medium"/>
                </a:rPr>
                <a:t>en</a:t>
              </a:r>
              <a:r>
                <a:rPr lang="en-US" sz="6600" b="1" dirty="0" smtClean="0">
                  <a:solidFill>
                    <a:srgbClr val="1836B2"/>
                  </a:solidFill>
                  <a:latin typeface="Fira Sans Medium"/>
                  <a:ea typeface="Fira Sans Medium"/>
                  <a:cs typeface="Fira Sans Medium"/>
                  <a:sym typeface="Fira Sans Medium"/>
                </a:rPr>
                <a:t> JS: </a:t>
              </a:r>
              <a:r>
                <a:rPr lang="en-US" sz="6600" b="1" dirty="0" err="1" smtClean="0">
                  <a:solidFill>
                    <a:srgbClr val="1836B2"/>
                  </a:solidFill>
                  <a:latin typeface="Fira Sans Medium"/>
                  <a:ea typeface="Fira Sans Medium"/>
                  <a:cs typeface="Fira Sans Medium"/>
                  <a:sym typeface="Fira Sans Medium"/>
                </a:rPr>
                <a:t>let,cons</a:t>
              </a:r>
              <a:r>
                <a:rPr lang="en-US" sz="6600" b="1" dirty="0" err="1" smtClean="0">
                  <a:solidFill>
                    <a:srgbClr val="1836B2"/>
                  </a:solidFill>
                  <a:latin typeface="Fira Sans Medium"/>
                  <a:ea typeface="Fira Sans Medium"/>
                  <a:cs typeface="Fira Sans Medium"/>
                  <a:sym typeface="Fira Sans Medium"/>
                </a:rPr>
                <a:t>t,var</a:t>
              </a:r>
              <a:endParaRPr lang="en-US" sz="6600" b="1" dirty="0" smtClean="0">
                <a:solidFill>
                  <a:srgbClr val="1836B2"/>
                </a:solidFill>
                <a:latin typeface="Fira Sans Medium"/>
                <a:ea typeface="Fira Sans Medium"/>
                <a:cs typeface="Fira Sans Medium"/>
                <a:sym typeface="Fira Sans Medium"/>
              </a:endParaRPr>
            </a:p>
          </p:txBody>
        </p:sp>
        <p:sp>
          <p:nvSpPr>
            <p:cNvPr id="4" name="TextBox 4"/>
            <p:cNvSpPr txBox="1"/>
            <p:nvPr/>
          </p:nvSpPr>
          <p:spPr>
            <a:xfrm>
              <a:off x="0" y="2365838"/>
              <a:ext cx="5592123" cy="402161"/>
            </a:xfrm>
            <a:prstGeom prst="rect">
              <a:avLst/>
            </a:prstGeom>
          </p:spPr>
          <p:txBody>
            <a:bodyPr lIns="0" tIns="0" rIns="0" bIns="0" rtlCol="0" anchor="t">
              <a:spAutoFit/>
            </a:bodyPr>
            <a:lstStyle/>
            <a:p>
              <a:pPr marL="0" lvl="0" indent="0" algn="l">
                <a:lnSpc>
                  <a:spcPts val="2520"/>
                </a:lnSpc>
                <a:spcBef>
                  <a:spcPct val="0"/>
                </a:spcBef>
              </a:pPr>
              <a:endParaRPr lang="en-US" sz="1800" u="none" spc="9" dirty="0">
                <a:solidFill>
                  <a:srgbClr val="000000"/>
                </a:solidFill>
                <a:latin typeface="Fira Sans Light"/>
                <a:ea typeface="Fira Sans Light"/>
                <a:cs typeface="Fira Sans Light"/>
                <a:sym typeface="Fira Sans Light"/>
              </a:endParaRPr>
            </a:p>
          </p:txBody>
        </p:sp>
      </p:grpSp>
      <p:grpSp>
        <p:nvGrpSpPr>
          <p:cNvPr id="5" name="Group 5"/>
          <p:cNvGrpSpPr/>
          <p:nvPr/>
        </p:nvGrpSpPr>
        <p:grpSpPr>
          <a:xfrm>
            <a:off x="0" y="9305925"/>
            <a:ext cx="19280880" cy="1312977"/>
            <a:chOff x="0" y="0"/>
            <a:chExt cx="25707840" cy="1750636"/>
          </a:xfrm>
        </p:grpSpPr>
        <p:grpSp>
          <p:nvGrpSpPr>
            <p:cNvPr id="6" name="Group 6"/>
            <p:cNvGrpSpPr/>
            <p:nvPr/>
          </p:nvGrpSpPr>
          <p:grpSpPr>
            <a:xfrm rot="5400000">
              <a:off x="13125860" y="-10831345"/>
              <a:ext cx="1750636" cy="23413325"/>
              <a:chOff x="0" y="0"/>
              <a:chExt cx="3130550" cy="41868551"/>
            </a:xfrm>
          </p:grpSpPr>
          <p:sp>
            <p:nvSpPr>
              <p:cNvPr id="7" name="Freeform 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8" name="Freeform 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3">
                <a:extLst>
                  <a:ext uri="{96DAC541-7B7A-43D3-8B79-37D633B846F1}">
                    <asvg:svgBlip xmlns:asvg="http://schemas.microsoft.com/office/drawing/2016/SVG/main" xmlns="" r:embed="rId4"/>
                  </a:ext>
                </a:extLst>
              </a:blip>
              <a:stretch>
                <a:fillRect t="-51576"/>
              </a:stretch>
            </a:blipFill>
          </p:spPr>
        </p:sp>
      </p:grpSp>
      <p:sp>
        <p:nvSpPr>
          <p:cNvPr id="14" name="Rectangle 1"/>
          <p:cNvSpPr>
            <a:spLocks noChangeArrowheads="1"/>
          </p:cNvSpPr>
          <p:nvPr/>
        </p:nvSpPr>
        <p:spPr bwMode="auto">
          <a:xfrm>
            <a:off x="1143000" y="2944571"/>
            <a:ext cx="16687800" cy="34163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71500" indent="-571500">
              <a:lnSpc>
                <a:spcPct val="150000"/>
              </a:lnSpc>
              <a:buClr>
                <a:schemeClr val="accent4">
                  <a:lumMod val="60000"/>
                  <a:lumOff val="40000"/>
                </a:schemeClr>
              </a:buClr>
              <a:buFont typeface="Wingdings" panose="05000000000000000000" pitchFamily="2" charset="2"/>
              <a:buChar char="q"/>
            </a:pPr>
            <a:r>
              <a:rPr lang="es-MX" sz="4800" b="1" dirty="0" err="1">
                <a:latin typeface="Arial Black" panose="020B0A04020102020204" pitchFamily="34" charset="0"/>
              </a:rPr>
              <a:t>var</a:t>
            </a:r>
            <a:r>
              <a:rPr lang="es-MX" sz="4800" dirty="0"/>
              <a:t>: Declaración antigua, con problemas de alcance y </a:t>
            </a:r>
            <a:r>
              <a:rPr lang="es-MX" sz="4800" dirty="0" err="1"/>
              <a:t>hoisting</a:t>
            </a:r>
            <a:r>
              <a:rPr lang="es-MX" sz="4800" dirty="0" smtClean="0"/>
              <a:t>.</a:t>
            </a:r>
          </a:p>
          <a:p>
            <a:pPr marL="571500" indent="-571500">
              <a:lnSpc>
                <a:spcPct val="150000"/>
              </a:lnSpc>
              <a:buClr>
                <a:schemeClr val="accent4">
                  <a:lumMod val="60000"/>
                  <a:lumOff val="40000"/>
                </a:schemeClr>
              </a:buClr>
              <a:buFont typeface="Wingdings" panose="05000000000000000000" pitchFamily="2" charset="2"/>
              <a:buChar char="q"/>
            </a:pPr>
            <a:r>
              <a:rPr lang="es-MX" sz="4800" b="1" dirty="0" err="1">
                <a:latin typeface="Arial Black" panose="020B0A04020102020204" pitchFamily="34" charset="0"/>
              </a:rPr>
              <a:t>let</a:t>
            </a:r>
            <a:r>
              <a:rPr lang="es-MX" sz="4800" dirty="0"/>
              <a:t>: Declaración moderna, respeta el alcance de bloque</a:t>
            </a:r>
            <a:r>
              <a:rPr lang="es-MX" sz="4800" dirty="0" smtClean="0"/>
              <a:t>.</a:t>
            </a:r>
          </a:p>
          <a:p>
            <a:pPr marL="571500" indent="-571500">
              <a:lnSpc>
                <a:spcPct val="150000"/>
              </a:lnSpc>
              <a:buClr>
                <a:schemeClr val="accent4">
                  <a:lumMod val="60000"/>
                  <a:lumOff val="40000"/>
                </a:schemeClr>
              </a:buClr>
              <a:buFont typeface="Wingdings" panose="05000000000000000000" pitchFamily="2" charset="2"/>
              <a:buChar char="q"/>
            </a:pPr>
            <a:r>
              <a:rPr lang="es-MX" sz="4800" b="1" dirty="0" err="1" smtClean="0">
                <a:latin typeface="Arial Black" panose="020B0A04020102020204" pitchFamily="34" charset="0"/>
              </a:rPr>
              <a:t>c</a:t>
            </a:r>
            <a:r>
              <a:rPr lang="es-MX" sz="4800" b="1" dirty="0" err="1" smtClean="0">
                <a:latin typeface="Arial Black" panose="020B0A04020102020204" pitchFamily="34" charset="0"/>
              </a:rPr>
              <a:t>onst</a:t>
            </a:r>
            <a:r>
              <a:rPr lang="es-MX" sz="4800" dirty="0" smtClean="0"/>
              <a:t>: Similar a </a:t>
            </a:r>
            <a:r>
              <a:rPr lang="es-MX" sz="4800" dirty="0" err="1" smtClean="0"/>
              <a:t>let</a:t>
            </a:r>
            <a:r>
              <a:rPr lang="es-MX" sz="4800" dirty="0" smtClean="0"/>
              <a:t> pero no permite reasignación</a:t>
            </a:r>
            <a:endParaRPr lang="es-MX" sz="4800" dirty="0"/>
          </a:p>
        </p:txBody>
      </p:sp>
      <p:sp>
        <p:nvSpPr>
          <p:cNvPr id="9" name="Rectangle 1"/>
          <p:cNvSpPr>
            <a:spLocks noChangeArrowheads="1"/>
          </p:cNvSpPr>
          <p:nvPr/>
        </p:nvSpPr>
        <p:spPr bwMode="auto">
          <a:xfrm>
            <a:off x="0" y="0"/>
            <a:ext cx="18288000" cy="0"/>
          </a:xfrm>
          <a:prstGeom prst="rect">
            <a:avLst/>
          </a:prstGeom>
          <a:solidFill>
            <a:srgbClr val="002B3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PY" altLang="es-PY"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PY" altLang="es-PY" sz="900" b="0" i="0" u="none" strike="noStrike" cap="none" normalizeH="0" baseline="0" smtClean="0">
                <a:ln>
                  <a:noFill/>
                </a:ln>
                <a:solidFill>
                  <a:srgbClr val="AEB1B0"/>
                </a:solidFill>
                <a:effectLst/>
                <a:latin typeface="var(--monaco-monospace-font)"/>
              </a:rPr>
              <a:t>var</a:t>
            </a:r>
            <a:r>
              <a:rPr kumimoji="0" lang="es-PY" altLang="es-PY" sz="900" b="0" i="0" u="none" strike="noStrike" cap="none" normalizeH="0" baseline="0" smtClean="0">
                <a:ln>
                  <a:noFill/>
                </a:ln>
                <a:solidFill>
                  <a:srgbClr val="AEB1B0"/>
                </a:solidFill>
                <a:effectLst/>
                <a:latin typeface="Segoe WPC"/>
              </a:rPr>
              <a:t>: Declaración antigua, con problemas de alcance y hoisting.</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PY" altLang="es-PY" sz="1800" b="0" i="0" u="none" strike="noStrike" cap="none" normalizeH="0" baseline="0" smtClean="0">
              <a:ln>
                <a:noFill/>
              </a:ln>
              <a:solidFill>
                <a:schemeClr val="tx1"/>
              </a:solidFill>
              <a:effectLst/>
              <a:latin typeface="Arial" panose="020B0604020202020204" pitchFamily="34" charset="0"/>
            </a:endParaRPr>
          </a:p>
        </p:txBody>
      </p:sp>
      <p:sp>
        <p:nvSpPr>
          <p:cNvPr id="10" name="Rectangle 2"/>
          <p:cNvSpPr>
            <a:spLocks noChangeArrowheads="1"/>
          </p:cNvSpPr>
          <p:nvPr/>
        </p:nvSpPr>
        <p:spPr bwMode="auto">
          <a:xfrm>
            <a:off x="152400" y="152400"/>
            <a:ext cx="18288000" cy="0"/>
          </a:xfrm>
          <a:prstGeom prst="rect">
            <a:avLst/>
          </a:prstGeom>
          <a:solidFill>
            <a:srgbClr val="002B3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s-PY" altLang="es-PY"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s-PY" altLang="es-PY" sz="900" b="0" i="0" u="none" strike="noStrike" cap="none" normalizeH="0" baseline="0" smtClean="0">
                <a:ln>
                  <a:noFill/>
                </a:ln>
                <a:solidFill>
                  <a:srgbClr val="AEB1B0"/>
                </a:solidFill>
                <a:effectLst/>
                <a:latin typeface="var(--monaco-monospace-font)"/>
              </a:rPr>
              <a:t>const</a:t>
            </a:r>
            <a:r>
              <a:rPr kumimoji="0" lang="es-PY" altLang="es-PY" sz="900" b="0" i="0" u="none" strike="noStrike" cap="none" normalizeH="0" baseline="0" smtClean="0">
                <a:ln>
                  <a:noFill/>
                </a:ln>
                <a:solidFill>
                  <a:srgbClr val="AEB1B0"/>
                </a:solidFill>
                <a:effectLst/>
                <a:latin typeface="Segoe WPC"/>
              </a:rPr>
              <a:t>: Similar a </a:t>
            </a:r>
            <a:r>
              <a:rPr kumimoji="0" lang="es-PY" altLang="es-PY" sz="900" b="0" i="0" u="none" strike="noStrike" cap="none" normalizeH="0" baseline="0" smtClean="0">
                <a:ln>
                  <a:noFill/>
                </a:ln>
                <a:solidFill>
                  <a:srgbClr val="AEB1B0"/>
                </a:solidFill>
                <a:effectLst/>
                <a:latin typeface="var(--monaco-monospace-font)"/>
              </a:rPr>
              <a:t>let</a:t>
            </a:r>
            <a:r>
              <a:rPr kumimoji="0" lang="es-PY" altLang="es-PY" sz="900" b="0" i="0" u="none" strike="noStrike" cap="none" normalizeH="0" baseline="0" smtClean="0">
                <a:ln>
                  <a:noFill/>
                </a:ln>
                <a:solidFill>
                  <a:srgbClr val="AEB1B0"/>
                </a:solidFill>
                <a:effectLst/>
                <a:latin typeface="Segoe WPC"/>
              </a:rPr>
              <a:t>, pero no permite reasignación.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s-PY" altLang="es-PY" sz="1800" b="0" i="0" u="none" strike="noStrike" cap="none" normalizeH="0" baseline="0" smtClean="0">
              <a:ln>
                <a:noFill/>
              </a:ln>
              <a:solidFill>
                <a:schemeClr val="tx1"/>
              </a:solidFill>
              <a:effectLst/>
              <a:latin typeface="Arial" panose="020B0604020202020204" pitchFamily="34" charset="0"/>
            </a:endParaRPr>
          </a:p>
        </p:txBody>
      </p:sp>
      <p:pic>
        <p:nvPicPr>
          <p:cNvPr id="11" name="Imagen 1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71030" y="6540363"/>
            <a:ext cx="3631740" cy="2421160"/>
          </a:xfrm>
          <a:prstGeom prst="rect">
            <a:avLst/>
          </a:prstGeom>
        </p:spPr>
      </p:pic>
    </p:spTree>
    <p:extLst>
      <p:ext uri="{BB962C8B-B14F-4D97-AF65-F5344CB8AC3E}">
        <p14:creationId xmlns:p14="http://schemas.microsoft.com/office/powerpoint/2010/main" val="162701163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09600" y="989237"/>
            <a:ext cx="15621000" cy="3011263"/>
            <a:chOff x="-1230674" y="-2881291"/>
            <a:chExt cx="20109793" cy="5649290"/>
          </a:xfrm>
        </p:grpSpPr>
        <p:sp>
          <p:nvSpPr>
            <p:cNvPr id="3" name="TextBox 3"/>
            <p:cNvSpPr txBox="1"/>
            <p:nvPr/>
          </p:nvSpPr>
          <p:spPr>
            <a:xfrm>
              <a:off x="-1230674" y="-2881291"/>
              <a:ext cx="20109793" cy="1431243"/>
            </a:xfrm>
            <a:prstGeom prst="rect">
              <a:avLst/>
            </a:prstGeom>
          </p:spPr>
          <p:txBody>
            <a:bodyPr wrap="square" lIns="0" tIns="0" rIns="0" bIns="0" rtlCol="0" anchor="t">
              <a:spAutoFit/>
            </a:bodyPr>
            <a:lstStyle/>
            <a:p>
              <a:pPr lvl="0" algn="ctr">
                <a:lnSpc>
                  <a:spcPts val="5599"/>
                </a:lnSpc>
                <a:spcBef>
                  <a:spcPct val="0"/>
                </a:spcBef>
              </a:pPr>
              <a:r>
                <a:rPr lang="en-US" sz="6600" b="1" dirty="0" err="1" smtClean="0">
                  <a:solidFill>
                    <a:srgbClr val="1836B2"/>
                  </a:solidFill>
                  <a:latin typeface="Fira Sans Medium"/>
                  <a:ea typeface="Fira Sans Medium"/>
                  <a:cs typeface="Fira Sans Medium"/>
                  <a:sym typeface="Fira Sans Medium"/>
                </a:rPr>
                <a:t>Porque</a:t>
              </a:r>
              <a:r>
                <a:rPr lang="en-US" sz="6600" b="1" dirty="0" smtClean="0">
                  <a:solidFill>
                    <a:srgbClr val="1836B2"/>
                  </a:solidFill>
                  <a:latin typeface="Fira Sans Medium"/>
                  <a:ea typeface="Fira Sans Medium"/>
                  <a:cs typeface="Fira Sans Medium"/>
                  <a:sym typeface="Fira Sans Medium"/>
                </a:rPr>
                <a:t> </a:t>
              </a:r>
              <a:r>
                <a:rPr lang="en-US" sz="6600" b="1" dirty="0" err="1" smtClean="0">
                  <a:solidFill>
                    <a:srgbClr val="1836B2"/>
                  </a:solidFill>
                  <a:latin typeface="Fira Sans Medium"/>
                  <a:ea typeface="Fira Sans Medium"/>
                  <a:cs typeface="Fira Sans Medium"/>
                  <a:sym typeface="Fira Sans Medium"/>
                </a:rPr>
                <a:t>Aprender</a:t>
              </a:r>
              <a:r>
                <a:rPr lang="en-US" sz="6600" b="1" dirty="0" smtClean="0">
                  <a:solidFill>
                    <a:srgbClr val="1836B2"/>
                  </a:solidFill>
                  <a:latin typeface="Fira Sans Medium"/>
                  <a:ea typeface="Fira Sans Medium"/>
                  <a:cs typeface="Fira Sans Medium"/>
                  <a:sym typeface="Fira Sans Medium"/>
                </a:rPr>
                <a:t> </a:t>
              </a:r>
              <a:r>
                <a:rPr lang="en-US" sz="6600" b="1" dirty="0" err="1" smtClean="0">
                  <a:solidFill>
                    <a:srgbClr val="1836B2"/>
                  </a:solidFill>
                  <a:latin typeface="Fira Sans Medium"/>
                  <a:ea typeface="Fira Sans Medium"/>
                  <a:cs typeface="Fira Sans Medium"/>
                  <a:sym typeface="Fira Sans Medium"/>
                </a:rPr>
                <a:t>Vue.Js</a:t>
              </a:r>
              <a:r>
                <a:rPr lang="en-US" sz="6600" b="1" dirty="0" smtClean="0">
                  <a:solidFill>
                    <a:srgbClr val="1836B2"/>
                  </a:solidFill>
                  <a:latin typeface="Fira Sans Medium"/>
                  <a:ea typeface="Fira Sans Medium"/>
                  <a:cs typeface="Fira Sans Medium"/>
                  <a:sym typeface="Fira Sans Medium"/>
                </a:rPr>
                <a:t>?</a:t>
              </a:r>
            </a:p>
          </p:txBody>
        </p:sp>
        <p:sp>
          <p:nvSpPr>
            <p:cNvPr id="4" name="TextBox 4"/>
            <p:cNvSpPr txBox="1"/>
            <p:nvPr/>
          </p:nvSpPr>
          <p:spPr>
            <a:xfrm>
              <a:off x="0" y="2365838"/>
              <a:ext cx="5592123" cy="402161"/>
            </a:xfrm>
            <a:prstGeom prst="rect">
              <a:avLst/>
            </a:prstGeom>
          </p:spPr>
          <p:txBody>
            <a:bodyPr lIns="0" tIns="0" rIns="0" bIns="0" rtlCol="0" anchor="t">
              <a:spAutoFit/>
            </a:bodyPr>
            <a:lstStyle/>
            <a:p>
              <a:pPr marL="0" lvl="0" indent="0" algn="l">
                <a:lnSpc>
                  <a:spcPts val="2520"/>
                </a:lnSpc>
                <a:spcBef>
                  <a:spcPct val="0"/>
                </a:spcBef>
              </a:pPr>
              <a:endParaRPr lang="en-US" sz="1800" u="none" spc="9" dirty="0">
                <a:solidFill>
                  <a:srgbClr val="000000"/>
                </a:solidFill>
                <a:latin typeface="Fira Sans Light"/>
                <a:ea typeface="Fira Sans Light"/>
                <a:cs typeface="Fira Sans Light"/>
                <a:sym typeface="Fira Sans Light"/>
              </a:endParaRPr>
            </a:p>
          </p:txBody>
        </p:sp>
      </p:grpSp>
      <p:grpSp>
        <p:nvGrpSpPr>
          <p:cNvPr id="5" name="Group 5"/>
          <p:cNvGrpSpPr/>
          <p:nvPr/>
        </p:nvGrpSpPr>
        <p:grpSpPr>
          <a:xfrm>
            <a:off x="0" y="9305925"/>
            <a:ext cx="19280880" cy="1312977"/>
            <a:chOff x="0" y="0"/>
            <a:chExt cx="25707840" cy="1750636"/>
          </a:xfrm>
        </p:grpSpPr>
        <p:grpSp>
          <p:nvGrpSpPr>
            <p:cNvPr id="6" name="Group 6"/>
            <p:cNvGrpSpPr/>
            <p:nvPr/>
          </p:nvGrpSpPr>
          <p:grpSpPr>
            <a:xfrm rot="5400000">
              <a:off x="13125860" y="-10831345"/>
              <a:ext cx="1750636" cy="23413325"/>
              <a:chOff x="0" y="0"/>
              <a:chExt cx="3130550" cy="41868551"/>
            </a:xfrm>
          </p:grpSpPr>
          <p:sp>
            <p:nvSpPr>
              <p:cNvPr id="7" name="Freeform 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8" name="Freeform 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3"/>
                  </a:ext>
                </a:extLst>
              </a:blip>
              <a:stretch>
                <a:fillRect t="-51576"/>
              </a:stretch>
            </a:blipFill>
          </p:spPr>
        </p:sp>
      </p:grpSp>
      <p:sp>
        <p:nvSpPr>
          <p:cNvPr id="14" name="Rectangle 1"/>
          <p:cNvSpPr>
            <a:spLocks noChangeArrowheads="1"/>
          </p:cNvSpPr>
          <p:nvPr/>
        </p:nvSpPr>
        <p:spPr bwMode="auto">
          <a:xfrm>
            <a:off x="574040" y="2400300"/>
            <a:ext cx="15356958" cy="44097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71500" indent="-571500">
              <a:lnSpc>
                <a:spcPct val="150000"/>
              </a:lnSpc>
              <a:buClr>
                <a:schemeClr val="accent4">
                  <a:lumMod val="60000"/>
                  <a:lumOff val="40000"/>
                </a:schemeClr>
              </a:buClr>
              <a:buFont typeface="Wingdings" panose="05000000000000000000" pitchFamily="2" charset="2"/>
              <a:buChar char="q"/>
            </a:pPr>
            <a:r>
              <a:rPr lang="es-MX" sz="4800" dirty="0"/>
              <a:t>Vue.js: Framework progresivo para interfaces de usuario.</a:t>
            </a:r>
          </a:p>
          <a:p>
            <a:pPr marL="571500" indent="-571500">
              <a:lnSpc>
                <a:spcPct val="150000"/>
              </a:lnSpc>
              <a:buClr>
                <a:schemeClr val="accent4">
                  <a:lumMod val="60000"/>
                  <a:lumOff val="40000"/>
                </a:schemeClr>
              </a:buClr>
              <a:buFont typeface="Wingdings" panose="05000000000000000000" pitchFamily="2" charset="2"/>
              <a:buChar char="q"/>
            </a:pPr>
            <a:r>
              <a:rPr lang="es-MX" sz="4800" dirty="0"/>
              <a:t>Curva de aprendizaje suave pero potente. </a:t>
            </a:r>
          </a:p>
          <a:p>
            <a:pPr marL="571500" indent="-571500">
              <a:lnSpc>
                <a:spcPct val="150000"/>
              </a:lnSpc>
              <a:buClr>
                <a:schemeClr val="accent4">
                  <a:lumMod val="60000"/>
                  <a:lumOff val="40000"/>
                </a:schemeClr>
              </a:buClr>
              <a:buFont typeface="Wingdings" panose="05000000000000000000" pitchFamily="2" charset="2"/>
              <a:buChar char="q"/>
            </a:pPr>
            <a:r>
              <a:rPr lang="es-MX" sz="4800" dirty="0"/>
              <a:t>Necesitamos entender JavaScript moderno primero. </a:t>
            </a:r>
          </a:p>
          <a:p>
            <a:pPr marL="571500" indent="-571500">
              <a:lnSpc>
                <a:spcPct val="150000"/>
              </a:lnSpc>
              <a:buClr>
                <a:schemeClr val="accent4">
                  <a:lumMod val="60000"/>
                  <a:lumOff val="40000"/>
                </a:schemeClr>
              </a:buClr>
              <a:buFont typeface="Wingdings" panose="05000000000000000000" pitchFamily="2" charset="2"/>
              <a:buChar char="q"/>
            </a:pPr>
            <a:r>
              <a:rPr lang="es-MX" sz="4800" dirty="0"/>
              <a:t>Enfoque práctico: construiremos aplicaciones reales.</a:t>
            </a:r>
          </a:p>
        </p:txBody>
      </p:sp>
    </p:spTree>
    <p:extLst>
      <p:ext uri="{BB962C8B-B14F-4D97-AF65-F5344CB8AC3E}">
        <p14:creationId xmlns:p14="http://schemas.microsoft.com/office/powerpoint/2010/main" val="4209671554"/>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8387759" y="3098401"/>
            <a:ext cx="7259697" cy="0"/>
          </a:xfrm>
          <a:prstGeom prst="line">
            <a:avLst/>
          </a:prstGeom>
          <a:ln w="38100" cap="rnd">
            <a:solidFill>
              <a:srgbClr val="86C7ED"/>
            </a:solidFill>
            <a:prstDash val="sysDot"/>
            <a:headEnd type="none" w="sm" len="sm"/>
            <a:tailEnd type="none" w="sm" len="sm"/>
          </a:ln>
        </p:spPr>
      </p:sp>
      <p:sp>
        <p:nvSpPr>
          <p:cNvPr id="3" name="AutoShape 3"/>
          <p:cNvSpPr/>
          <p:nvPr/>
        </p:nvSpPr>
        <p:spPr>
          <a:xfrm>
            <a:off x="8387760" y="4152900"/>
            <a:ext cx="7259697" cy="0"/>
          </a:xfrm>
          <a:prstGeom prst="line">
            <a:avLst/>
          </a:prstGeom>
          <a:ln w="38100" cap="rnd">
            <a:solidFill>
              <a:srgbClr val="86C7ED"/>
            </a:solidFill>
            <a:prstDash val="sysDot"/>
            <a:headEnd type="none" w="sm" len="sm"/>
            <a:tailEnd type="none" w="sm" len="sm"/>
          </a:ln>
        </p:spPr>
      </p:sp>
      <p:sp>
        <p:nvSpPr>
          <p:cNvPr id="5" name="AutoShape 5"/>
          <p:cNvSpPr/>
          <p:nvPr/>
        </p:nvSpPr>
        <p:spPr>
          <a:xfrm>
            <a:off x="8496148" y="5180254"/>
            <a:ext cx="7259697" cy="0"/>
          </a:xfrm>
          <a:prstGeom prst="line">
            <a:avLst/>
          </a:prstGeom>
          <a:ln w="38100" cap="rnd">
            <a:solidFill>
              <a:srgbClr val="86C7ED"/>
            </a:solidFill>
            <a:prstDash val="sysDot"/>
            <a:headEnd type="none" w="sm" len="sm"/>
            <a:tailEnd type="none" w="sm" len="sm"/>
          </a:ln>
        </p:spPr>
      </p:sp>
      <p:sp>
        <p:nvSpPr>
          <p:cNvPr id="6" name="AutoShape 6"/>
          <p:cNvSpPr/>
          <p:nvPr/>
        </p:nvSpPr>
        <p:spPr>
          <a:xfrm>
            <a:off x="8464662" y="6448663"/>
            <a:ext cx="7259697" cy="0"/>
          </a:xfrm>
          <a:prstGeom prst="line">
            <a:avLst/>
          </a:prstGeom>
          <a:ln w="38100" cap="rnd">
            <a:solidFill>
              <a:srgbClr val="86C7ED"/>
            </a:solidFill>
            <a:prstDash val="sysDot"/>
            <a:headEnd type="none" w="sm" len="sm"/>
            <a:tailEnd type="none" w="sm" len="sm"/>
          </a:ln>
        </p:spPr>
      </p:sp>
      <p:grpSp>
        <p:nvGrpSpPr>
          <p:cNvPr id="7" name="Group 7"/>
          <p:cNvGrpSpPr/>
          <p:nvPr/>
        </p:nvGrpSpPr>
        <p:grpSpPr>
          <a:xfrm>
            <a:off x="-2846120" y="-144223"/>
            <a:ext cx="11233880" cy="10287000"/>
            <a:chOff x="0" y="0"/>
            <a:chExt cx="5866582" cy="5372100"/>
          </a:xfrm>
        </p:grpSpPr>
        <p:sp>
          <p:nvSpPr>
            <p:cNvPr id="8" name="Freeform 8"/>
            <p:cNvSpPr/>
            <p:nvPr/>
          </p:nvSpPr>
          <p:spPr>
            <a:xfrm>
              <a:off x="0" y="0"/>
              <a:ext cx="5866582" cy="5372100"/>
            </a:xfrm>
            <a:custGeom>
              <a:avLst/>
              <a:gdLst/>
              <a:ahLst/>
              <a:cxnLst/>
              <a:rect l="l" t="t" r="r" b="b"/>
              <a:pathLst>
                <a:path w="5866582" h="5372100">
                  <a:moveTo>
                    <a:pt x="4315912" y="0"/>
                  </a:moveTo>
                  <a:lnTo>
                    <a:pt x="1550670" y="0"/>
                  </a:lnTo>
                  <a:lnTo>
                    <a:pt x="0" y="2686050"/>
                  </a:lnTo>
                  <a:lnTo>
                    <a:pt x="1550670" y="5372100"/>
                  </a:lnTo>
                  <a:lnTo>
                    <a:pt x="4315912" y="5372100"/>
                  </a:lnTo>
                  <a:lnTo>
                    <a:pt x="5866582" y="2686050"/>
                  </a:lnTo>
                  <a:lnTo>
                    <a:pt x="4315912" y="0"/>
                  </a:lnTo>
                  <a:close/>
                </a:path>
              </a:pathLst>
            </a:custGeom>
            <a:solidFill>
              <a:srgbClr val="1836B2"/>
            </a:solidFill>
          </p:spPr>
        </p:sp>
      </p:grpSp>
      <p:grpSp>
        <p:nvGrpSpPr>
          <p:cNvPr id="9" name="Group 9"/>
          <p:cNvGrpSpPr/>
          <p:nvPr/>
        </p:nvGrpSpPr>
        <p:grpSpPr>
          <a:xfrm rot="-10800000">
            <a:off x="11258145" y="8674855"/>
            <a:ext cx="9822161" cy="6226137"/>
            <a:chOff x="0" y="0"/>
            <a:chExt cx="8474859" cy="5372100"/>
          </a:xfrm>
        </p:grpSpPr>
        <p:sp>
          <p:nvSpPr>
            <p:cNvPr id="10" name="Freeform 10"/>
            <p:cNvSpPr/>
            <p:nvPr/>
          </p:nvSpPr>
          <p:spPr>
            <a:xfrm>
              <a:off x="0" y="0"/>
              <a:ext cx="8474859" cy="5372100"/>
            </a:xfrm>
            <a:custGeom>
              <a:avLst/>
              <a:gdLst/>
              <a:ahLst/>
              <a:cxnLst/>
              <a:rect l="l" t="t" r="r" b="b"/>
              <a:pathLst>
                <a:path w="8474859" h="5372100">
                  <a:moveTo>
                    <a:pt x="6924189" y="0"/>
                  </a:moveTo>
                  <a:lnTo>
                    <a:pt x="1550670" y="0"/>
                  </a:lnTo>
                  <a:lnTo>
                    <a:pt x="0" y="2686050"/>
                  </a:lnTo>
                  <a:lnTo>
                    <a:pt x="1550670" y="5372100"/>
                  </a:lnTo>
                  <a:lnTo>
                    <a:pt x="6924189" y="5372100"/>
                  </a:lnTo>
                  <a:lnTo>
                    <a:pt x="8474859" y="2686050"/>
                  </a:lnTo>
                  <a:lnTo>
                    <a:pt x="6924189" y="0"/>
                  </a:lnTo>
                  <a:close/>
                </a:path>
              </a:pathLst>
            </a:custGeom>
            <a:solidFill>
              <a:srgbClr val="A066CB"/>
            </a:solidFill>
          </p:spPr>
        </p:sp>
      </p:grpSp>
      <p:sp>
        <p:nvSpPr>
          <p:cNvPr id="11" name="AutoShape 11"/>
          <p:cNvSpPr/>
          <p:nvPr/>
        </p:nvSpPr>
        <p:spPr>
          <a:xfrm>
            <a:off x="8269861" y="2354328"/>
            <a:ext cx="239988" cy="262851"/>
          </a:xfrm>
          <a:prstGeom prst="rect">
            <a:avLst/>
          </a:prstGeom>
          <a:solidFill>
            <a:srgbClr val="A066CB"/>
          </a:solidFill>
        </p:spPr>
      </p:sp>
      <p:sp>
        <p:nvSpPr>
          <p:cNvPr id="13" name="TextBox 13"/>
          <p:cNvSpPr txBox="1"/>
          <p:nvPr/>
        </p:nvSpPr>
        <p:spPr>
          <a:xfrm>
            <a:off x="8714463" y="2269514"/>
            <a:ext cx="8001000" cy="483787"/>
          </a:xfrm>
          <a:prstGeom prst="rect">
            <a:avLst/>
          </a:prstGeom>
        </p:spPr>
        <p:txBody>
          <a:bodyPr wrap="square" lIns="0" tIns="0" rIns="0" bIns="0" rtlCol="0" anchor="t">
            <a:spAutoFit/>
          </a:bodyPr>
          <a:lstStyle/>
          <a:p>
            <a:pPr lvl="0">
              <a:lnSpc>
                <a:spcPts val="3900"/>
              </a:lnSpc>
              <a:spcBef>
                <a:spcPct val="0"/>
              </a:spcBef>
            </a:pPr>
            <a:r>
              <a:rPr lang="es-PY" sz="3200" dirty="0" smtClean="0"/>
              <a:t>Introducción </a:t>
            </a:r>
            <a:r>
              <a:rPr lang="es-PY" sz="3200" dirty="0"/>
              <a:t>y conceptos básicos</a:t>
            </a:r>
            <a:endParaRPr lang="en-US" sz="3000" b="1" u="none" spc="-60" dirty="0">
              <a:solidFill>
                <a:srgbClr val="000000"/>
              </a:solidFill>
              <a:latin typeface="Fira Sans Medium"/>
              <a:ea typeface="Fira Sans Medium"/>
              <a:cs typeface="Fira Sans Medium"/>
              <a:sym typeface="Fira Sans Medium"/>
            </a:endParaRPr>
          </a:p>
        </p:txBody>
      </p:sp>
      <p:grpSp>
        <p:nvGrpSpPr>
          <p:cNvPr id="18" name="Group 18"/>
          <p:cNvGrpSpPr/>
          <p:nvPr/>
        </p:nvGrpSpPr>
        <p:grpSpPr>
          <a:xfrm>
            <a:off x="-304799" y="2414234"/>
            <a:ext cx="6324600" cy="5347866"/>
            <a:chOff x="-863600" y="-532500"/>
            <a:chExt cx="10131807" cy="5028870"/>
          </a:xfrm>
        </p:grpSpPr>
        <p:sp>
          <p:nvSpPr>
            <p:cNvPr id="19" name="TextBox 19"/>
            <p:cNvSpPr txBox="1"/>
            <p:nvPr/>
          </p:nvSpPr>
          <p:spPr>
            <a:xfrm>
              <a:off x="-330934" y="-532500"/>
              <a:ext cx="8134299" cy="1254144"/>
            </a:xfrm>
            <a:prstGeom prst="rect">
              <a:avLst/>
            </a:prstGeom>
          </p:spPr>
          <p:txBody>
            <a:bodyPr wrap="square" lIns="0" tIns="0" rIns="0" bIns="0" rtlCol="0" anchor="t">
              <a:spAutoFit/>
            </a:bodyPr>
            <a:lstStyle/>
            <a:p>
              <a:pPr lvl="0" algn="ctr">
                <a:lnSpc>
                  <a:spcPts val="10367"/>
                </a:lnSpc>
                <a:spcBef>
                  <a:spcPct val="0"/>
                </a:spcBef>
              </a:pPr>
              <a:r>
                <a:rPr lang="es-ES" sz="9600" b="1" dirty="0" smtClean="0">
                  <a:solidFill>
                    <a:schemeClr val="bg1"/>
                  </a:solidFill>
                </a:rPr>
                <a:t>VUE.JS</a:t>
              </a:r>
              <a:endParaRPr lang="en-US" sz="9425" b="1" u="none" dirty="0">
                <a:solidFill>
                  <a:schemeClr val="bg1"/>
                </a:solidFill>
                <a:latin typeface="Fira Sans Semi-Bold"/>
                <a:ea typeface="Fira Sans Semi-Bold"/>
                <a:cs typeface="Fira Sans Semi-Bold"/>
                <a:sym typeface="Fira Sans Semi-Bold"/>
              </a:endParaRPr>
            </a:p>
          </p:txBody>
        </p:sp>
        <p:sp>
          <p:nvSpPr>
            <p:cNvPr id="20" name="TextBox 20"/>
            <p:cNvSpPr txBox="1"/>
            <p:nvPr/>
          </p:nvSpPr>
          <p:spPr>
            <a:xfrm>
              <a:off x="-863600" y="2026188"/>
              <a:ext cx="10131807" cy="2470182"/>
            </a:xfrm>
            <a:prstGeom prst="rect">
              <a:avLst/>
            </a:prstGeom>
          </p:spPr>
          <p:txBody>
            <a:bodyPr wrap="square" lIns="0" tIns="0" rIns="0" bIns="0" rtlCol="0" anchor="t">
              <a:spAutoFit/>
            </a:bodyPr>
            <a:lstStyle/>
            <a:p>
              <a:pPr lvl="0" algn="ctr">
                <a:lnSpc>
                  <a:spcPct val="150000"/>
                </a:lnSpc>
                <a:spcBef>
                  <a:spcPct val="0"/>
                </a:spcBef>
              </a:pPr>
              <a:r>
                <a:rPr lang="es-MX" sz="6000" b="1" dirty="0" smtClean="0">
                  <a:solidFill>
                    <a:schemeClr val="bg1"/>
                  </a:solidFill>
                </a:rPr>
                <a:t>Fundamentos de JavaScript</a:t>
              </a:r>
              <a:endParaRPr lang="es-PY" sz="6000" b="1" dirty="0" smtClean="0">
                <a:solidFill>
                  <a:schemeClr val="bg1"/>
                </a:solidFill>
              </a:endParaRPr>
            </a:p>
          </p:txBody>
        </p:sp>
      </p:grpSp>
      <p:sp>
        <p:nvSpPr>
          <p:cNvPr id="21" name="TextBox 21"/>
          <p:cNvSpPr txBox="1"/>
          <p:nvPr/>
        </p:nvSpPr>
        <p:spPr>
          <a:xfrm>
            <a:off x="8824762" y="3283344"/>
            <a:ext cx="8265792" cy="487313"/>
          </a:xfrm>
          <a:prstGeom prst="rect">
            <a:avLst/>
          </a:prstGeom>
        </p:spPr>
        <p:txBody>
          <a:bodyPr wrap="square" lIns="0" tIns="0" rIns="0" bIns="0" rtlCol="0" anchor="t">
            <a:spAutoFit/>
          </a:bodyPr>
          <a:lstStyle/>
          <a:p>
            <a:pPr lvl="0">
              <a:lnSpc>
                <a:spcPts val="3802"/>
              </a:lnSpc>
              <a:spcBef>
                <a:spcPct val="0"/>
              </a:spcBef>
            </a:pPr>
            <a:r>
              <a:rPr lang="es-PY" sz="3200" dirty="0"/>
              <a:t>Variables modernas (</a:t>
            </a:r>
            <a:r>
              <a:rPr lang="es-PY" sz="3200" dirty="0" err="1"/>
              <a:t>let</a:t>
            </a:r>
            <a:r>
              <a:rPr lang="es-PY" sz="3200" dirty="0"/>
              <a:t>/</a:t>
            </a:r>
            <a:r>
              <a:rPr lang="es-PY" sz="3200" dirty="0" err="1"/>
              <a:t>const</a:t>
            </a:r>
            <a:r>
              <a:rPr lang="es-PY" sz="3200" dirty="0"/>
              <a:t>)</a:t>
            </a:r>
            <a:endParaRPr lang="en-US" sz="2925" b="1" u="none" spc="-58" dirty="0">
              <a:solidFill>
                <a:srgbClr val="000000"/>
              </a:solidFill>
              <a:latin typeface="Fira Sans Medium"/>
              <a:ea typeface="Fira Sans Medium"/>
              <a:cs typeface="Fira Sans Medium"/>
              <a:sym typeface="Fira Sans Medium"/>
            </a:endParaRPr>
          </a:p>
        </p:txBody>
      </p:sp>
      <p:sp>
        <p:nvSpPr>
          <p:cNvPr id="22" name="TextBox 22"/>
          <p:cNvSpPr txBox="1"/>
          <p:nvPr/>
        </p:nvSpPr>
        <p:spPr>
          <a:xfrm>
            <a:off x="8871926" y="4361873"/>
            <a:ext cx="7686074" cy="483787"/>
          </a:xfrm>
          <a:prstGeom prst="rect">
            <a:avLst/>
          </a:prstGeom>
        </p:spPr>
        <p:txBody>
          <a:bodyPr wrap="square" lIns="0" tIns="0" rIns="0" bIns="0" rtlCol="0" anchor="t">
            <a:spAutoFit/>
          </a:bodyPr>
          <a:lstStyle/>
          <a:p>
            <a:pPr lvl="0">
              <a:lnSpc>
                <a:spcPts val="3900"/>
              </a:lnSpc>
              <a:spcBef>
                <a:spcPct val="0"/>
              </a:spcBef>
            </a:pPr>
            <a:r>
              <a:rPr lang="es-PY" sz="3200" dirty="0"/>
              <a:t>Funciones </a:t>
            </a:r>
            <a:r>
              <a:rPr lang="es-PY" sz="3200" dirty="0" smtClean="0"/>
              <a:t>flecha – </a:t>
            </a:r>
            <a:r>
              <a:rPr lang="es-PY" sz="3200" dirty="0" err="1" smtClean="0"/>
              <a:t>Arrow</a:t>
            </a:r>
            <a:r>
              <a:rPr lang="es-PY" sz="3200" dirty="0" smtClean="0"/>
              <a:t> </a:t>
            </a:r>
            <a:r>
              <a:rPr lang="es-PY" sz="3200" dirty="0" err="1" smtClean="0"/>
              <a:t>functions</a:t>
            </a:r>
            <a:endParaRPr lang="en-US" sz="3000" b="1" u="none" spc="-60" dirty="0">
              <a:solidFill>
                <a:srgbClr val="000000"/>
              </a:solidFill>
              <a:latin typeface="Fira Sans Medium"/>
              <a:ea typeface="Fira Sans Medium"/>
              <a:cs typeface="Fira Sans Medium"/>
              <a:sym typeface="Fira Sans Medium"/>
            </a:endParaRPr>
          </a:p>
        </p:txBody>
      </p:sp>
      <p:sp>
        <p:nvSpPr>
          <p:cNvPr id="23" name="TextBox 23"/>
          <p:cNvSpPr txBox="1"/>
          <p:nvPr/>
        </p:nvSpPr>
        <p:spPr>
          <a:xfrm>
            <a:off x="8871926" y="5661477"/>
            <a:ext cx="7914674" cy="483787"/>
          </a:xfrm>
          <a:prstGeom prst="rect">
            <a:avLst/>
          </a:prstGeom>
        </p:spPr>
        <p:txBody>
          <a:bodyPr wrap="square" lIns="0" tIns="0" rIns="0" bIns="0" rtlCol="0" anchor="t">
            <a:spAutoFit/>
          </a:bodyPr>
          <a:lstStyle/>
          <a:p>
            <a:pPr lvl="0">
              <a:lnSpc>
                <a:spcPts val="3900"/>
              </a:lnSpc>
              <a:spcBef>
                <a:spcPct val="0"/>
              </a:spcBef>
            </a:pPr>
            <a:r>
              <a:rPr lang="es-PY" sz="3200" dirty="0"/>
              <a:t>Métodos de </a:t>
            </a:r>
            <a:r>
              <a:rPr lang="es-PY" sz="3200" dirty="0" err="1"/>
              <a:t>array</a:t>
            </a:r>
            <a:r>
              <a:rPr lang="es-PY" sz="3200" dirty="0"/>
              <a:t> funcionales</a:t>
            </a:r>
            <a:endParaRPr lang="en-US" sz="3000" b="1" u="none" spc="-60" dirty="0">
              <a:solidFill>
                <a:srgbClr val="000000"/>
              </a:solidFill>
              <a:latin typeface="Fira Sans Medium"/>
              <a:ea typeface="Fira Sans Medium"/>
              <a:cs typeface="Fira Sans Medium"/>
              <a:sym typeface="Fira Sans Medium"/>
            </a:endParaRPr>
          </a:p>
        </p:txBody>
      </p:sp>
      <p:sp>
        <p:nvSpPr>
          <p:cNvPr id="25" name="AutoShape 25"/>
          <p:cNvSpPr/>
          <p:nvPr/>
        </p:nvSpPr>
        <p:spPr>
          <a:xfrm>
            <a:off x="8376154" y="3376372"/>
            <a:ext cx="239988" cy="262851"/>
          </a:xfrm>
          <a:prstGeom prst="rect">
            <a:avLst/>
          </a:prstGeom>
          <a:solidFill>
            <a:srgbClr val="A066CB"/>
          </a:solidFill>
        </p:spPr>
      </p:sp>
      <p:sp>
        <p:nvSpPr>
          <p:cNvPr id="26" name="AutoShape 26"/>
          <p:cNvSpPr/>
          <p:nvPr/>
        </p:nvSpPr>
        <p:spPr>
          <a:xfrm>
            <a:off x="8436590" y="4495281"/>
            <a:ext cx="239988" cy="262851"/>
          </a:xfrm>
          <a:prstGeom prst="rect">
            <a:avLst/>
          </a:prstGeom>
          <a:solidFill>
            <a:srgbClr val="A066CB"/>
          </a:solidFill>
        </p:spPr>
      </p:sp>
      <p:sp>
        <p:nvSpPr>
          <p:cNvPr id="27" name="AutoShape 27"/>
          <p:cNvSpPr/>
          <p:nvPr/>
        </p:nvSpPr>
        <p:spPr>
          <a:xfrm>
            <a:off x="8464662" y="5677516"/>
            <a:ext cx="239988" cy="262851"/>
          </a:xfrm>
          <a:prstGeom prst="rect">
            <a:avLst/>
          </a:prstGeom>
          <a:solidFill>
            <a:srgbClr val="A066CB"/>
          </a:solidFill>
        </p:spPr>
      </p:sp>
    </p:spTree>
    <p:extLst>
      <p:ext uri="{BB962C8B-B14F-4D97-AF65-F5344CB8AC3E}">
        <p14:creationId xmlns:p14="http://schemas.microsoft.com/office/powerpoint/2010/main" val="39875794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4724400" y="849035"/>
            <a:ext cx="7543800" cy="2618066"/>
            <a:chOff x="-1230674" y="-2881291"/>
            <a:chExt cx="17068800" cy="5649290"/>
          </a:xfrm>
        </p:grpSpPr>
        <p:sp>
          <p:nvSpPr>
            <p:cNvPr id="3" name="TextBox 3"/>
            <p:cNvSpPr txBox="1"/>
            <p:nvPr/>
          </p:nvSpPr>
          <p:spPr>
            <a:xfrm>
              <a:off x="-1230674" y="-2881291"/>
              <a:ext cx="17068800" cy="1347278"/>
            </a:xfrm>
            <a:prstGeom prst="rect">
              <a:avLst/>
            </a:prstGeom>
          </p:spPr>
          <p:txBody>
            <a:bodyPr wrap="square" lIns="0" tIns="0" rIns="0" bIns="0" rtlCol="0" anchor="t">
              <a:spAutoFit/>
            </a:bodyPr>
            <a:lstStyle/>
            <a:p>
              <a:pPr lvl="0">
                <a:lnSpc>
                  <a:spcPts val="5599"/>
                </a:lnSpc>
                <a:spcBef>
                  <a:spcPct val="0"/>
                </a:spcBef>
              </a:pPr>
              <a:r>
                <a:rPr lang="en-US" sz="6600" b="1" dirty="0" smtClean="0">
                  <a:solidFill>
                    <a:srgbClr val="1836B2"/>
                  </a:solidFill>
                  <a:latin typeface="Fira Sans Medium"/>
                  <a:ea typeface="Fira Sans Medium"/>
                  <a:cs typeface="Fira Sans Medium"/>
                  <a:sym typeface="Fira Sans Medium"/>
                </a:rPr>
                <a:t>Que es </a:t>
              </a:r>
              <a:r>
                <a:rPr lang="en-US" sz="6600" b="1" dirty="0" err="1" smtClean="0">
                  <a:solidFill>
                    <a:srgbClr val="1836B2"/>
                  </a:solidFill>
                  <a:latin typeface="Fira Sans Medium"/>
                  <a:ea typeface="Fira Sans Medium"/>
                  <a:cs typeface="Fira Sans Medium"/>
                  <a:sym typeface="Fira Sans Medium"/>
                </a:rPr>
                <a:t>Vue.Js</a:t>
              </a:r>
              <a:r>
                <a:rPr lang="en-US" sz="6600" b="1" dirty="0" smtClean="0">
                  <a:solidFill>
                    <a:srgbClr val="1836B2"/>
                  </a:solidFill>
                  <a:latin typeface="Fira Sans Medium"/>
                  <a:ea typeface="Fira Sans Medium"/>
                  <a:cs typeface="Fira Sans Medium"/>
                  <a:sym typeface="Fira Sans Medium"/>
                </a:rPr>
                <a:t>?</a:t>
              </a:r>
            </a:p>
          </p:txBody>
        </p:sp>
        <p:sp>
          <p:nvSpPr>
            <p:cNvPr id="4" name="TextBox 4"/>
            <p:cNvSpPr txBox="1"/>
            <p:nvPr/>
          </p:nvSpPr>
          <p:spPr>
            <a:xfrm>
              <a:off x="0" y="2365838"/>
              <a:ext cx="5592123" cy="402161"/>
            </a:xfrm>
            <a:prstGeom prst="rect">
              <a:avLst/>
            </a:prstGeom>
          </p:spPr>
          <p:txBody>
            <a:bodyPr lIns="0" tIns="0" rIns="0" bIns="0" rtlCol="0" anchor="t">
              <a:spAutoFit/>
            </a:bodyPr>
            <a:lstStyle/>
            <a:p>
              <a:pPr marL="0" lvl="0" indent="0" algn="l">
                <a:lnSpc>
                  <a:spcPts val="2520"/>
                </a:lnSpc>
                <a:spcBef>
                  <a:spcPct val="0"/>
                </a:spcBef>
              </a:pPr>
              <a:endParaRPr lang="en-US" sz="1800" u="none" spc="9" dirty="0">
                <a:solidFill>
                  <a:srgbClr val="000000"/>
                </a:solidFill>
                <a:latin typeface="Fira Sans Light"/>
                <a:ea typeface="Fira Sans Light"/>
                <a:cs typeface="Fira Sans Light"/>
                <a:sym typeface="Fira Sans Light"/>
              </a:endParaRPr>
            </a:p>
          </p:txBody>
        </p:sp>
      </p:grpSp>
      <p:grpSp>
        <p:nvGrpSpPr>
          <p:cNvPr id="5" name="Group 5"/>
          <p:cNvGrpSpPr/>
          <p:nvPr/>
        </p:nvGrpSpPr>
        <p:grpSpPr>
          <a:xfrm>
            <a:off x="0" y="9305925"/>
            <a:ext cx="19280880" cy="1312977"/>
            <a:chOff x="0" y="0"/>
            <a:chExt cx="25707840" cy="1750636"/>
          </a:xfrm>
        </p:grpSpPr>
        <p:grpSp>
          <p:nvGrpSpPr>
            <p:cNvPr id="6" name="Group 6"/>
            <p:cNvGrpSpPr/>
            <p:nvPr/>
          </p:nvGrpSpPr>
          <p:grpSpPr>
            <a:xfrm rot="5400000">
              <a:off x="13125860" y="-10831345"/>
              <a:ext cx="1750636" cy="23413325"/>
              <a:chOff x="0" y="0"/>
              <a:chExt cx="3130550" cy="41868551"/>
            </a:xfrm>
          </p:grpSpPr>
          <p:sp>
            <p:nvSpPr>
              <p:cNvPr id="7" name="Freeform 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8" name="Freeform 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3"/>
                  </a:ext>
                </a:extLst>
              </a:blip>
              <a:stretch>
                <a:fillRect t="-51576"/>
              </a:stretch>
            </a:blipFill>
          </p:spPr>
        </p:sp>
      </p:grpSp>
      <p:sp>
        <p:nvSpPr>
          <p:cNvPr id="14" name="Rectangle 1"/>
          <p:cNvSpPr>
            <a:spLocks noChangeArrowheads="1"/>
          </p:cNvSpPr>
          <p:nvPr/>
        </p:nvSpPr>
        <p:spPr bwMode="auto">
          <a:xfrm>
            <a:off x="457200" y="2369823"/>
            <a:ext cx="15356958"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685800" lvl="0" indent="-685800" eaLnBrk="0" fontAlgn="base" hangingPunct="0">
              <a:spcBef>
                <a:spcPct val="0"/>
              </a:spcBef>
              <a:spcAft>
                <a:spcPct val="0"/>
              </a:spcAft>
              <a:buClr>
                <a:schemeClr val="accent4">
                  <a:lumMod val="75000"/>
                </a:schemeClr>
              </a:buClr>
              <a:buFont typeface="Wingdings" panose="05000000000000000000" pitchFamily="2" charset="2"/>
              <a:buChar char="q"/>
            </a:pPr>
            <a:r>
              <a:rPr lang="es-MX" sz="4800" dirty="0"/>
              <a:t>Vue.js es un '</a:t>
            </a:r>
            <a:r>
              <a:rPr lang="es-MX" sz="4800" dirty="0" err="1"/>
              <a:t>framework</a:t>
            </a:r>
            <a:r>
              <a:rPr lang="es-MX" sz="4800" dirty="0"/>
              <a:t>' de JavaScript que facilita la creación de interfaces de usuario. Piensen en él como un conjunto de herramientas especiales que nos ayudan a construir sitios web dinámicos.</a:t>
            </a:r>
            <a:endParaRPr kumimoji="0" lang="es-PY" altLang="es-PY" sz="4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669547697"/>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09600" y="989237"/>
            <a:ext cx="15621000" cy="3011263"/>
            <a:chOff x="-1230674" y="-2881291"/>
            <a:chExt cx="20109793" cy="5649290"/>
          </a:xfrm>
        </p:grpSpPr>
        <p:sp>
          <p:nvSpPr>
            <p:cNvPr id="3" name="TextBox 3"/>
            <p:cNvSpPr txBox="1"/>
            <p:nvPr/>
          </p:nvSpPr>
          <p:spPr>
            <a:xfrm>
              <a:off x="-1230674" y="-2881291"/>
              <a:ext cx="20109793" cy="1431243"/>
            </a:xfrm>
            <a:prstGeom prst="rect">
              <a:avLst/>
            </a:prstGeom>
          </p:spPr>
          <p:txBody>
            <a:bodyPr wrap="square" lIns="0" tIns="0" rIns="0" bIns="0" rtlCol="0" anchor="t">
              <a:spAutoFit/>
            </a:bodyPr>
            <a:lstStyle/>
            <a:p>
              <a:pPr lvl="0" algn="ctr">
                <a:lnSpc>
                  <a:spcPts val="5599"/>
                </a:lnSpc>
                <a:spcBef>
                  <a:spcPct val="0"/>
                </a:spcBef>
              </a:pPr>
              <a:r>
                <a:rPr lang="en-US" sz="6600" b="1" dirty="0" err="1" smtClean="0">
                  <a:solidFill>
                    <a:srgbClr val="1836B2"/>
                  </a:solidFill>
                  <a:latin typeface="Fira Sans Medium"/>
                  <a:ea typeface="Fira Sans Medium"/>
                  <a:cs typeface="Fira Sans Medium"/>
                  <a:sym typeface="Fira Sans Medium"/>
                </a:rPr>
                <a:t>Porque</a:t>
              </a:r>
              <a:r>
                <a:rPr lang="en-US" sz="6600" b="1" dirty="0" smtClean="0">
                  <a:solidFill>
                    <a:srgbClr val="1836B2"/>
                  </a:solidFill>
                  <a:latin typeface="Fira Sans Medium"/>
                  <a:ea typeface="Fira Sans Medium"/>
                  <a:cs typeface="Fira Sans Medium"/>
                  <a:sym typeface="Fira Sans Medium"/>
                </a:rPr>
                <a:t> </a:t>
              </a:r>
              <a:r>
                <a:rPr lang="en-US" sz="6600" b="1" dirty="0" err="1" smtClean="0">
                  <a:solidFill>
                    <a:srgbClr val="1836B2"/>
                  </a:solidFill>
                  <a:latin typeface="Fira Sans Medium"/>
                  <a:ea typeface="Fira Sans Medium"/>
                  <a:cs typeface="Fira Sans Medium"/>
                  <a:sym typeface="Fira Sans Medium"/>
                </a:rPr>
                <a:t>Aprender</a:t>
              </a:r>
              <a:r>
                <a:rPr lang="en-US" sz="6600" b="1" dirty="0" smtClean="0">
                  <a:solidFill>
                    <a:srgbClr val="1836B2"/>
                  </a:solidFill>
                  <a:latin typeface="Fira Sans Medium"/>
                  <a:ea typeface="Fira Sans Medium"/>
                  <a:cs typeface="Fira Sans Medium"/>
                  <a:sym typeface="Fira Sans Medium"/>
                </a:rPr>
                <a:t> </a:t>
              </a:r>
              <a:r>
                <a:rPr lang="en-US" sz="6600" b="1" dirty="0" err="1" smtClean="0">
                  <a:solidFill>
                    <a:srgbClr val="1836B2"/>
                  </a:solidFill>
                  <a:latin typeface="Fira Sans Medium"/>
                  <a:ea typeface="Fira Sans Medium"/>
                  <a:cs typeface="Fira Sans Medium"/>
                  <a:sym typeface="Fira Sans Medium"/>
                </a:rPr>
                <a:t>Vue.Js</a:t>
              </a:r>
              <a:r>
                <a:rPr lang="en-US" sz="6600" b="1" dirty="0" smtClean="0">
                  <a:solidFill>
                    <a:srgbClr val="1836B2"/>
                  </a:solidFill>
                  <a:latin typeface="Fira Sans Medium"/>
                  <a:ea typeface="Fira Sans Medium"/>
                  <a:cs typeface="Fira Sans Medium"/>
                  <a:sym typeface="Fira Sans Medium"/>
                </a:rPr>
                <a:t>?</a:t>
              </a:r>
            </a:p>
          </p:txBody>
        </p:sp>
        <p:sp>
          <p:nvSpPr>
            <p:cNvPr id="4" name="TextBox 4"/>
            <p:cNvSpPr txBox="1"/>
            <p:nvPr/>
          </p:nvSpPr>
          <p:spPr>
            <a:xfrm>
              <a:off x="0" y="2365838"/>
              <a:ext cx="5592123" cy="402161"/>
            </a:xfrm>
            <a:prstGeom prst="rect">
              <a:avLst/>
            </a:prstGeom>
          </p:spPr>
          <p:txBody>
            <a:bodyPr lIns="0" tIns="0" rIns="0" bIns="0" rtlCol="0" anchor="t">
              <a:spAutoFit/>
            </a:bodyPr>
            <a:lstStyle/>
            <a:p>
              <a:pPr marL="0" lvl="0" indent="0" algn="l">
                <a:lnSpc>
                  <a:spcPts val="2520"/>
                </a:lnSpc>
                <a:spcBef>
                  <a:spcPct val="0"/>
                </a:spcBef>
              </a:pPr>
              <a:endParaRPr lang="en-US" sz="1800" u="none" spc="9" dirty="0">
                <a:solidFill>
                  <a:srgbClr val="000000"/>
                </a:solidFill>
                <a:latin typeface="Fira Sans Light"/>
                <a:ea typeface="Fira Sans Light"/>
                <a:cs typeface="Fira Sans Light"/>
                <a:sym typeface="Fira Sans Light"/>
              </a:endParaRPr>
            </a:p>
          </p:txBody>
        </p:sp>
      </p:grpSp>
      <p:grpSp>
        <p:nvGrpSpPr>
          <p:cNvPr id="5" name="Group 5"/>
          <p:cNvGrpSpPr/>
          <p:nvPr/>
        </p:nvGrpSpPr>
        <p:grpSpPr>
          <a:xfrm>
            <a:off x="0" y="9305925"/>
            <a:ext cx="19280880" cy="1312977"/>
            <a:chOff x="0" y="0"/>
            <a:chExt cx="25707840" cy="1750636"/>
          </a:xfrm>
        </p:grpSpPr>
        <p:grpSp>
          <p:nvGrpSpPr>
            <p:cNvPr id="6" name="Group 6"/>
            <p:cNvGrpSpPr/>
            <p:nvPr/>
          </p:nvGrpSpPr>
          <p:grpSpPr>
            <a:xfrm rot="5400000">
              <a:off x="13125860" y="-10831345"/>
              <a:ext cx="1750636" cy="23413325"/>
              <a:chOff x="0" y="0"/>
              <a:chExt cx="3130550" cy="41868551"/>
            </a:xfrm>
          </p:grpSpPr>
          <p:sp>
            <p:nvSpPr>
              <p:cNvPr id="7" name="Freeform 7"/>
              <p:cNvSpPr/>
              <p:nvPr/>
            </p:nvSpPr>
            <p:spPr>
              <a:xfrm>
                <a:off x="0" y="0"/>
                <a:ext cx="3130550" cy="41868551"/>
              </a:xfrm>
              <a:custGeom>
                <a:avLst/>
                <a:gdLst/>
                <a:ahLst/>
                <a:cxnLst/>
                <a:rect l="l" t="t" r="r" b="b"/>
                <a:pathLst>
                  <a:path w="3130550" h="41868551">
                    <a:moveTo>
                      <a:pt x="0" y="1123950"/>
                    </a:moveTo>
                    <a:lnTo>
                      <a:pt x="0" y="41868551"/>
                    </a:lnTo>
                    <a:lnTo>
                      <a:pt x="3130550" y="41868551"/>
                    </a:lnTo>
                    <a:lnTo>
                      <a:pt x="3130550" y="0"/>
                    </a:lnTo>
                    <a:close/>
                  </a:path>
                </a:pathLst>
              </a:custGeom>
              <a:solidFill>
                <a:srgbClr val="1836B2"/>
              </a:solidFill>
            </p:spPr>
          </p:sp>
        </p:grpSp>
        <p:sp>
          <p:nvSpPr>
            <p:cNvPr id="8" name="Freeform 8"/>
            <p:cNvSpPr/>
            <p:nvPr/>
          </p:nvSpPr>
          <p:spPr>
            <a:xfrm>
              <a:off x="0" y="0"/>
              <a:ext cx="3066088" cy="1750636"/>
            </a:xfrm>
            <a:custGeom>
              <a:avLst/>
              <a:gdLst/>
              <a:ahLst/>
              <a:cxnLst/>
              <a:rect l="l" t="t" r="r" b="b"/>
              <a:pathLst>
                <a:path w="3066088" h="1750636">
                  <a:moveTo>
                    <a:pt x="0" y="0"/>
                  </a:moveTo>
                  <a:lnTo>
                    <a:pt x="3066088" y="0"/>
                  </a:lnTo>
                  <a:lnTo>
                    <a:pt x="3066088" y="1750636"/>
                  </a:lnTo>
                  <a:lnTo>
                    <a:pt x="0" y="1750636"/>
                  </a:lnTo>
                  <a:lnTo>
                    <a:pt x="0" y="0"/>
                  </a:lnTo>
                  <a:close/>
                </a:path>
              </a:pathLst>
            </a:custGeom>
            <a:blipFill>
              <a:blip r:embed="rId2">
                <a:extLst>
                  <a:ext uri="{96DAC541-7B7A-43D3-8B79-37D633B846F1}">
                    <asvg:svgBlip xmlns:asvg="http://schemas.microsoft.com/office/drawing/2016/SVG/main" xmlns="" r:embed="rId3"/>
                  </a:ext>
                </a:extLst>
              </a:blip>
              <a:stretch>
                <a:fillRect t="-51576"/>
              </a:stretch>
            </a:blipFill>
          </p:spPr>
        </p:sp>
      </p:grpSp>
      <p:sp>
        <p:nvSpPr>
          <p:cNvPr id="14" name="Rectangle 1"/>
          <p:cNvSpPr>
            <a:spLocks noChangeArrowheads="1"/>
          </p:cNvSpPr>
          <p:nvPr/>
        </p:nvSpPr>
        <p:spPr bwMode="auto">
          <a:xfrm>
            <a:off x="574040" y="2400300"/>
            <a:ext cx="15356958" cy="44097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571500" indent="-571500">
              <a:lnSpc>
                <a:spcPct val="150000"/>
              </a:lnSpc>
              <a:buClr>
                <a:schemeClr val="accent4">
                  <a:lumMod val="60000"/>
                  <a:lumOff val="40000"/>
                </a:schemeClr>
              </a:buClr>
              <a:buFont typeface="Wingdings" panose="05000000000000000000" pitchFamily="2" charset="2"/>
              <a:buChar char="q"/>
            </a:pPr>
            <a:r>
              <a:rPr lang="es-MX" sz="4800" dirty="0"/>
              <a:t>Vue.js: Framework progresivo para interfaces de usuario.</a:t>
            </a:r>
          </a:p>
          <a:p>
            <a:pPr marL="571500" indent="-571500">
              <a:lnSpc>
                <a:spcPct val="150000"/>
              </a:lnSpc>
              <a:buClr>
                <a:schemeClr val="accent4">
                  <a:lumMod val="60000"/>
                  <a:lumOff val="40000"/>
                </a:schemeClr>
              </a:buClr>
              <a:buFont typeface="Wingdings" panose="05000000000000000000" pitchFamily="2" charset="2"/>
              <a:buChar char="q"/>
            </a:pPr>
            <a:r>
              <a:rPr lang="es-MX" sz="4800" dirty="0"/>
              <a:t>Curva de aprendizaje suave pero potente. </a:t>
            </a:r>
          </a:p>
          <a:p>
            <a:pPr marL="571500" indent="-571500">
              <a:lnSpc>
                <a:spcPct val="150000"/>
              </a:lnSpc>
              <a:buClr>
                <a:schemeClr val="accent4">
                  <a:lumMod val="60000"/>
                  <a:lumOff val="40000"/>
                </a:schemeClr>
              </a:buClr>
              <a:buFont typeface="Wingdings" panose="05000000000000000000" pitchFamily="2" charset="2"/>
              <a:buChar char="q"/>
            </a:pPr>
            <a:r>
              <a:rPr lang="es-MX" sz="4800" dirty="0"/>
              <a:t>Necesitamos entender JavaScript moderno primero. </a:t>
            </a:r>
          </a:p>
          <a:p>
            <a:pPr marL="571500" indent="-571500">
              <a:lnSpc>
                <a:spcPct val="150000"/>
              </a:lnSpc>
              <a:buClr>
                <a:schemeClr val="accent4">
                  <a:lumMod val="60000"/>
                  <a:lumOff val="40000"/>
                </a:schemeClr>
              </a:buClr>
              <a:buFont typeface="Wingdings" panose="05000000000000000000" pitchFamily="2" charset="2"/>
              <a:buChar char="q"/>
            </a:pPr>
            <a:r>
              <a:rPr lang="es-MX" sz="4800" dirty="0"/>
              <a:t>Enfoque práctico: construiremos aplicaciones reales.</a:t>
            </a:r>
          </a:p>
        </p:txBody>
      </p:sp>
    </p:spTree>
    <p:extLst>
      <p:ext uri="{BB962C8B-B14F-4D97-AF65-F5344CB8AC3E}">
        <p14:creationId xmlns:p14="http://schemas.microsoft.com/office/powerpoint/2010/main" val="119368597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468</TotalTime>
  <Words>2486</Words>
  <Application>Microsoft Office PowerPoint</Application>
  <PresentationFormat>Personalizado</PresentationFormat>
  <Paragraphs>232</Paragraphs>
  <Slides>27</Slides>
  <Notes>1</Notes>
  <HiddenSlides>0</HiddenSlides>
  <MMClips>0</MMClips>
  <ScaleCrop>false</ScaleCrop>
  <HeadingPairs>
    <vt:vector size="6" baseType="variant">
      <vt:variant>
        <vt:lpstr>Fuentes usadas</vt:lpstr>
      </vt:variant>
      <vt:variant>
        <vt:i4>11</vt:i4>
      </vt:variant>
      <vt:variant>
        <vt:lpstr>Tema</vt:lpstr>
      </vt:variant>
      <vt:variant>
        <vt:i4>1</vt:i4>
      </vt:variant>
      <vt:variant>
        <vt:lpstr>Títulos de diapositiva</vt:lpstr>
      </vt:variant>
      <vt:variant>
        <vt:i4>27</vt:i4>
      </vt:variant>
    </vt:vector>
  </HeadingPairs>
  <TitlesOfParts>
    <vt:vector size="39" baseType="lpstr">
      <vt:lpstr>Arial Black</vt:lpstr>
      <vt:lpstr>Arial Unicode MS</vt:lpstr>
      <vt:lpstr>Fira Sans Medium</vt:lpstr>
      <vt:lpstr>Wingdings</vt:lpstr>
      <vt:lpstr>Fira Sans</vt:lpstr>
      <vt:lpstr>Calibri</vt:lpstr>
      <vt:lpstr>Arial</vt:lpstr>
      <vt:lpstr>var(--monaco-monospace-font)</vt:lpstr>
      <vt:lpstr>Fira Sans Semi-Bold</vt:lpstr>
      <vt:lpstr>Fira Sans Light</vt:lpstr>
      <vt:lpstr>Segoe WPC</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FPUNA</dc:creator>
  <cp:lastModifiedBy>FPUNA</cp:lastModifiedBy>
  <cp:revision>35</cp:revision>
  <dcterms:created xsi:type="dcterms:W3CDTF">2006-08-16T00:00:00Z</dcterms:created>
  <dcterms:modified xsi:type="dcterms:W3CDTF">2025-05-13T21:23:46Z</dcterms:modified>
  <dc:identifier>DAGhnq8VSVs</dc:identifier>
</cp:coreProperties>
</file>

<file path=docProps/thumbnail.jpeg>
</file>